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Poppins SemiBold"/>
      <p:regular r:id="rId32"/>
      <p:bold r:id="rId33"/>
      <p:italic r:id="rId34"/>
      <p:boldItalic r:id="rId35"/>
    </p:embeddedFont>
    <p:embeddedFont>
      <p:font typeface="Barl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44">
          <p15:clr>
            <a:srgbClr val="9AA0A6"/>
          </p15:clr>
        </p15:guide>
        <p15:guide id="4" orient="horz" pos="36">
          <p15:clr>
            <a:srgbClr val="9AA0A6"/>
          </p15:clr>
        </p15:guide>
        <p15:guide id="5" pos="306">
          <p15:clr>
            <a:srgbClr val="9AA0A6"/>
          </p15:clr>
        </p15:guide>
        <p15:guide id="6" pos="5563">
          <p15:clr>
            <a:srgbClr val="9AA0A6"/>
          </p15:clr>
        </p15:guide>
        <p15:guide id="7" orient="horz" pos="287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41FD08-C47A-480F-90B0-428D8E4CC200}">
  <a:tblStyle styleId="{5641FD08-C47A-480F-90B0-428D8E4CC2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" orient="horz"/>
        <p:guide pos="2880"/>
        <p:guide pos="444" orient="horz"/>
        <p:guide pos="36" orient="horz"/>
        <p:guide pos="306"/>
        <p:guide pos="5563"/>
        <p:guide pos="287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PoppinsSemiBold-bold.fntdata"/><Relationship Id="rId10" Type="http://schemas.openxmlformats.org/officeDocument/2006/relationships/slide" Target="slides/slide4.xml"/><Relationship Id="rId32" Type="http://schemas.openxmlformats.org/officeDocument/2006/relationships/font" Target="fonts/PoppinsSemiBold-regular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boldItalic.fntdata"/><Relationship Id="rId12" Type="http://schemas.openxmlformats.org/officeDocument/2006/relationships/slide" Target="slides/slide6.xml"/><Relationship Id="rId34" Type="http://schemas.openxmlformats.org/officeDocument/2006/relationships/font" Target="fonts/PoppinsSemiBold-italic.fntdata"/><Relationship Id="rId15" Type="http://schemas.openxmlformats.org/officeDocument/2006/relationships/slide" Target="slides/slide9.xml"/><Relationship Id="rId37" Type="http://schemas.openxmlformats.org/officeDocument/2006/relationships/font" Target="fonts/Barlow-bold.fntdata"/><Relationship Id="rId14" Type="http://schemas.openxmlformats.org/officeDocument/2006/relationships/slide" Target="slides/slide8.xml"/><Relationship Id="rId36" Type="http://schemas.openxmlformats.org/officeDocument/2006/relationships/font" Target="fonts/Barlow-regular.fntdata"/><Relationship Id="rId17" Type="http://schemas.openxmlformats.org/officeDocument/2006/relationships/slide" Target="slides/slide11.xml"/><Relationship Id="rId39" Type="http://schemas.openxmlformats.org/officeDocument/2006/relationships/font" Target="fonts/Barlow-boldItalic.fntdata"/><Relationship Id="rId16" Type="http://schemas.openxmlformats.org/officeDocument/2006/relationships/slide" Target="slides/slide10.xml"/><Relationship Id="rId38" Type="http://schemas.openxmlformats.org/officeDocument/2006/relationships/font" Target="fonts/Barlow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78c0c278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78c0c278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ce76aef31f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ce76aef31f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c853f9dbc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c853f9dbc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bc9f92934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bc9f92934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c62fa98f1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c62fa98f1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c07f715a0c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c07f715a0c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https://drive.google.com/drive/folders/13x8NIkGJi2Pz5_q79xE2523v4YRQHub9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78c0c2799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78c0c2799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cff86ca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cff86ca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d0a2a1e9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d0a2a1e9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78c0c2788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78c0c2788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78c0c2799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78c0c2799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ce76aef31f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ce76aef31f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c853f9d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c853f9d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0ef8102d9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0ef8102d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ce76aef31f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ce76aef31f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ce76aef31f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ce76aef31f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ce76aef31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ce76aef31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s://www.lore-finance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hyperlink" Target="https://www.linkedin.com/company/lore-finance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hyperlink" Target="https://www.youtube.com/@lorefi" TargetMode="Externa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blanche 1">
  <p:cSld name="SECTION_HEADER_1_2_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/>
          <p:nvPr/>
        </p:nvSpPr>
        <p:spPr>
          <a:xfrm>
            <a:off x="1110800" y="4716025"/>
            <a:ext cx="8041800" cy="4455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602518" y="743442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602518" y="1533537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602518" y="2323632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142525" y="2323650"/>
            <a:ext cx="4362900" cy="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1142525" y="1533538"/>
            <a:ext cx="4362900" cy="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5892300" y="0"/>
            <a:ext cx="3251700" cy="4831500"/>
          </a:xfrm>
          <a:prstGeom prst="rect">
            <a:avLst/>
          </a:prstGeom>
          <a:solidFill>
            <a:srgbClr val="232A50"/>
          </a:solidFill>
          <a:ln cap="flat" cmpd="sng" w="9525">
            <a:solidFill>
              <a:srgbClr val="232B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 txBox="1"/>
          <p:nvPr>
            <p:ph idx="3" type="body"/>
          </p:nvPr>
        </p:nvSpPr>
        <p:spPr>
          <a:xfrm>
            <a:off x="1142525" y="743450"/>
            <a:ext cx="4362900" cy="5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1pPr>
            <a:lvl2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2pPr>
            <a:lvl3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3pPr>
            <a:lvl4pPr indent="-317500" lvl="3" marL="18288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4pPr>
            <a:lvl5pPr indent="-317500" lvl="4" marL="22860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5pPr>
            <a:lvl6pPr indent="-317500" lvl="5" marL="27432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6pPr>
            <a:lvl7pPr indent="-317500" lvl="6" marL="3200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>
                <a:solidFill>
                  <a:srgbClr val="232B50"/>
                </a:solidFill>
              </a:defRPr>
            </a:lvl7pPr>
            <a:lvl8pPr indent="-317500" lvl="7" marL="3657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>
                <a:solidFill>
                  <a:srgbClr val="232B50"/>
                </a:solidFill>
              </a:defRPr>
            </a:lvl8pPr>
            <a:lvl9pPr indent="-317500" lvl="8" marL="41148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>
                <a:solidFill>
                  <a:srgbClr val="232B50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/>
        </p:nvSpPr>
        <p:spPr>
          <a:xfrm>
            <a:off x="282021" y="57550"/>
            <a:ext cx="85572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Poppins"/>
                <a:ea typeface="Poppins"/>
                <a:cs typeface="Poppins"/>
                <a:sym typeface="Poppins"/>
              </a:rPr>
              <a:t>Sommaire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  <p15:guide id="3" pos="178">
          <p15:clr>
            <a:srgbClr val="FA7B17"/>
          </p15:clr>
        </p15:guide>
        <p15:guide id="4" orient="horz" pos="36">
          <p15:clr>
            <a:srgbClr val="FA7B17"/>
          </p15:clr>
        </p15:guide>
        <p15:guide id="5" orient="horz" pos="51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zones verticales avec image">
  <p:cSld name="CUSTOM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5291112" y="0"/>
            <a:ext cx="3861600" cy="47508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9075" y="3196425"/>
            <a:ext cx="3265649" cy="15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/>
          <p:nvPr/>
        </p:nvSpPr>
        <p:spPr>
          <a:xfrm>
            <a:off x="1110800" y="4716025"/>
            <a:ext cx="8041800" cy="4455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5476475" y="819150"/>
            <a:ext cx="33549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3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2" type="body"/>
          </p:nvPr>
        </p:nvSpPr>
        <p:spPr>
          <a:xfrm>
            <a:off x="485775" y="819150"/>
            <a:ext cx="46596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217">
          <p15:clr>
            <a:srgbClr val="FA7B17"/>
          </p15:clr>
        </p15:guide>
        <p15:guide id="2" pos="5563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zones horizontales" type="secHead">
  <p:cSld name="SECTION_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/>
          <p:nvPr/>
        </p:nvSpPr>
        <p:spPr>
          <a:xfrm>
            <a:off x="5282400" y="-9800"/>
            <a:ext cx="3908400" cy="22737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-9801" y="2220251"/>
            <a:ext cx="9200700" cy="29412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328750" y="937313"/>
            <a:ext cx="467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328750" y="1278000"/>
            <a:ext cx="51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485775" y="819150"/>
            <a:ext cx="4659600" cy="1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06" name="Google Shape;106;p12"/>
          <p:cNvSpPr txBox="1"/>
          <p:nvPr>
            <p:ph idx="2" type="body"/>
          </p:nvPr>
        </p:nvSpPr>
        <p:spPr>
          <a:xfrm>
            <a:off x="5476600" y="819725"/>
            <a:ext cx="3362700" cy="12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3" type="body"/>
          </p:nvPr>
        </p:nvSpPr>
        <p:spPr>
          <a:xfrm>
            <a:off x="477750" y="2397125"/>
            <a:ext cx="8353500" cy="21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108" name="Google Shape;108;p12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0" name="Google Shape;110;p12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encadrés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/>
          <p:nvPr/>
        </p:nvSpPr>
        <p:spPr>
          <a:xfrm>
            <a:off x="5291150" y="0"/>
            <a:ext cx="3861600" cy="1077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-20900" y="988600"/>
            <a:ext cx="9173700" cy="4173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" name="Google Shape;114;p13"/>
          <p:cNvGrpSpPr/>
          <p:nvPr/>
        </p:nvGrpSpPr>
        <p:grpSpPr>
          <a:xfrm>
            <a:off x="5850091" y="2856284"/>
            <a:ext cx="1464785" cy="2062552"/>
            <a:chOff x="6092576" y="2322957"/>
            <a:chExt cx="1525500" cy="2384729"/>
          </a:xfrm>
        </p:grpSpPr>
        <p:sp>
          <p:nvSpPr>
            <p:cNvPr id="115" name="Google Shape;115;p13"/>
            <p:cNvSpPr/>
            <p:nvPr/>
          </p:nvSpPr>
          <p:spPr>
            <a:xfrm>
              <a:off x="6092576" y="2766987"/>
              <a:ext cx="1525500" cy="1940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6092576" y="2322957"/>
              <a:ext cx="1525500" cy="4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7" name="Google Shape;117;p13"/>
          <p:cNvCxnSpPr/>
          <p:nvPr/>
        </p:nvCxnSpPr>
        <p:spPr>
          <a:xfrm>
            <a:off x="7314899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18" name="Google Shape;118;p13"/>
          <p:cNvSpPr txBox="1"/>
          <p:nvPr/>
        </p:nvSpPr>
        <p:spPr>
          <a:xfrm>
            <a:off x="6019782" y="3402650"/>
            <a:ext cx="1125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Révisions des valeurs locatives des habitations</a:t>
            </a:r>
            <a:endParaRPr b="1" sz="9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" name="Google Shape;119;p13"/>
          <p:cNvGrpSpPr/>
          <p:nvPr/>
        </p:nvGrpSpPr>
        <p:grpSpPr>
          <a:xfrm>
            <a:off x="4385282" y="2856284"/>
            <a:ext cx="1464785" cy="2062552"/>
            <a:chOff x="4567051" y="2322957"/>
            <a:chExt cx="1525500" cy="2384729"/>
          </a:xfrm>
        </p:grpSpPr>
        <p:sp>
          <p:nvSpPr>
            <p:cNvPr id="120" name="Google Shape;120;p13"/>
            <p:cNvSpPr/>
            <p:nvPr/>
          </p:nvSpPr>
          <p:spPr>
            <a:xfrm>
              <a:off x="4567051" y="2766987"/>
              <a:ext cx="1525500" cy="1940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567051" y="2322957"/>
              <a:ext cx="1525500" cy="4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2" name="Google Shape;122;p13"/>
          <p:cNvCxnSpPr/>
          <p:nvPr/>
        </p:nvCxnSpPr>
        <p:spPr>
          <a:xfrm>
            <a:off x="5850090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3" name="Google Shape;123;p13"/>
          <p:cNvSpPr txBox="1"/>
          <p:nvPr/>
        </p:nvSpPr>
        <p:spPr>
          <a:xfrm>
            <a:off x="4554973" y="3402649"/>
            <a:ext cx="11256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API pour consultation de patrimoine et échange de données</a:t>
            </a:r>
            <a:endParaRPr b="1" sz="9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" name="Google Shape;124;p13"/>
          <p:cNvGrpSpPr/>
          <p:nvPr/>
        </p:nvGrpSpPr>
        <p:grpSpPr>
          <a:xfrm>
            <a:off x="2920473" y="2856284"/>
            <a:ext cx="1464785" cy="2062552"/>
            <a:chOff x="3041526" y="2322957"/>
            <a:chExt cx="1525500" cy="2384729"/>
          </a:xfrm>
        </p:grpSpPr>
        <p:sp>
          <p:nvSpPr>
            <p:cNvPr id="125" name="Google Shape;125;p13"/>
            <p:cNvSpPr/>
            <p:nvPr/>
          </p:nvSpPr>
          <p:spPr>
            <a:xfrm>
              <a:off x="3041526" y="2766987"/>
              <a:ext cx="1525500" cy="1940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041526" y="2322957"/>
              <a:ext cx="1525500" cy="4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7" name="Google Shape;127;p13"/>
          <p:cNvCxnSpPr/>
          <p:nvPr/>
        </p:nvCxnSpPr>
        <p:spPr>
          <a:xfrm>
            <a:off x="4385281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8" name="Google Shape;128;p13"/>
          <p:cNvSpPr txBox="1"/>
          <p:nvPr/>
        </p:nvSpPr>
        <p:spPr>
          <a:xfrm>
            <a:off x="3090166" y="3402655"/>
            <a:ext cx="1125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rPr>
              <a:t>Dématérialisation formulaires H1 et H2</a:t>
            </a:r>
            <a:endParaRPr b="1" sz="900">
              <a:solidFill>
                <a:srgbClr val="5E5E5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3"/>
          <p:cNvSpPr/>
          <p:nvPr/>
        </p:nvSpPr>
        <p:spPr>
          <a:xfrm>
            <a:off x="1455663" y="3238904"/>
            <a:ext cx="1464900" cy="167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1455663" y="2856283"/>
            <a:ext cx="1464900" cy="39000"/>
          </a:xfrm>
          <a:prstGeom prst="rect">
            <a:avLst/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1" name="Google Shape;131;p13"/>
          <p:cNvCxnSpPr/>
          <p:nvPr/>
        </p:nvCxnSpPr>
        <p:spPr>
          <a:xfrm>
            <a:off x="2920471" y="2856283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EDA29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32" name="Google Shape;132;p13"/>
          <p:cNvSpPr/>
          <p:nvPr/>
        </p:nvSpPr>
        <p:spPr>
          <a:xfrm>
            <a:off x="0" y="3238904"/>
            <a:ext cx="1464900" cy="1679700"/>
          </a:xfrm>
          <a:prstGeom prst="rect">
            <a:avLst/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0" y="2856283"/>
            <a:ext cx="1464900" cy="39000"/>
          </a:xfrm>
          <a:prstGeom prst="rect">
            <a:avLst/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169693" y="3402659"/>
            <a:ext cx="11256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Dématérialisation des avis de Taxe foncière PDF</a:t>
            </a:r>
            <a:endParaRPr b="1" sz="9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5" name="Google Shape;135;p13"/>
          <p:cNvSpPr txBox="1"/>
          <p:nvPr/>
        </p:nvSpPr>
        <p:spPr>
          <a:xfrm>
            <a:off x="169693" y="3944636"/>
            <a:ext cx="1125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9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Ouverture de GMBI: Accès au patrimoine</a:t>
            </a:r>
            <a:endParaRPr b="1" sz="9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36" name="Google Shape;136;p13"/>
          <p:cNvCxnSpPr/>
          <p:nvPr/>
        </p:nvCxnSpPr>
        <p:spPr>
          <a:xfrm>
            <a:off x="1464808" y="2856283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EDA29B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37" name="Google Shape;137;p13"/>
          <p:cNvGrpSpPr/>
          <p:nvPr/>
        </p:nvGrpSpPr>
        <p:grpSpPr>
          <a:xfrm>
            <a:off x="5850091" y="2856284"/>
            <a:ext cx="1464785" cy="2062552"/>
            <a:chOff x="6092576" y="2322957"/>
            <a:chExt cx="1525500" cy="2384729"/>
          </a:xfrm>
        </p:grpSpPr>
        <p:sp>
          <p:nvSpPr>
            <p:cNvPr id="138" name="Google Shape;138;p13"/>
            <p:cNvSpPr/>
            <p:nvPr/>
          </p:nvSpPr>
          <p:spPr>
            <a:xfrm>
              <a:off x="6092576" y="2766987"/>
              <a:ext cx="1525500" cy="19407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6092576" y="2322957"/>
              <a:ext cx="1525500" cy="45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0" name="Google Shape;140;p13"/>
          <p:cNvCxnSpPr/>
          <p:nvPr/>
        </p:nvCxnSpPr>
        <p:spPr>
          <a:xfrm>
            <a:off x="7314899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1" name="Google Shape;141;p13"/>
          <p:cNvSpPr/>
          <p:nvPr/>
        </p:nvSpPr>
        <p:spPr>
          <a:xfrm>
            <a:off x="4385282" y="3240321"/>
            <a:ext cx="1464900" cy="1678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/>
          <p:nvPr/>
        </p:nvSpPr>
        <p:spPr>
          <a:xfrm>
            <a:off x="4385282" y="2856280"/>
            <a:ext cx="1464900" cy="3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5850090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44" name="Google Shape;144;p13"/>
          <p:cNvGrpSpPr/>
          <p:nvPr/>
        </p:nvGrpSpPr>
        <p:grpSpPr>
          <a:xfrm>
            <a:off x="2920473" y="2856284"/>
            <a:ext cx="1464785" cy="2062552"/>
            <a:chOff x="3041526" y="2322957"/>
            <a:chExt cx="1525500" cy="2384729"/>
          </a:xfrm>
        </p:grpSpPr>
        <p:sp>
          <p:nvSpPr>
            <p:cNvPr id="145" name="Google Shape;145;p13"/>
            <p:cNvSpPr/>
            <p:nvPr/>
          </p:nvSpPr>
          <p:spPr>
            <a:xfrm>
              <a:off x="3041526" y="2766987"/>
              <a:ext cx="1525500" cy="1940700"/>
            </a:xfrm>
            <a:prstGeom prst="rect">
              <a:avLst/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041526" y="2322957"/>
              <a:ext cx="1525500" cy="45000"/>
            </a:xfrm>
            <a:prstGeom prst="rect">
              <a:avLst/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7" name="Google Shape;147;p13"/>
          <p:cNvCxnSpPr/>
          <p:nvPr/>
        </p:nvCxnSpPr>
        <p:spPr>
          <a:xfrm>
            <a:off x="4385281" y="2856278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8" name="Google Shape;148;p13"/>
          <p:cNvSpPr/>
          <p:nvPr/>
        </p:nvSpPr>
        <p:spPr>
          <a:xfrm>
            <a:off x="1455663" y="2856283"/>
            <a:ext cx="1464900" cy="39000"/>
          </a:xfrm>
          <a:prstGeom prst="rect">
            <a:avLst/>
          </a:prstGeom>
          <a:solidFill>
            <a:srgbClr val="E64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13"/>
          <p:cNvCxnSpPr/>
          <p:nvPr/>
        </p:nvCxnSpPr>
        <p:spPr>
          <a:xfrm>
            <a:off x="2920471" y="2856283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EDA29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0" name="Google Shape;150;p13"/>
          <p:cNvSpPr/>
          <p:nvPr/>
        </p:nvSpPr>
        <p:spPr>
          <a:xfrm>
            <a:off x="-20900" y="3238900"/>
            <a:ext cx="1485900" cy="1679700"/>
          </a:xfrm>
          <a:prstGeom prst="rect">
            <a:avLst/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-21125" y="2856275"/>
            <a:ext cx="1485900" cy="39000"/>
          </a:xfrm>
          <a:prstGeom prst="rect">
            <a:avLst/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2" name="Google Shape;152;p13"/>
          <p:cNvCxnSpPr/>
          <p:nvPr/>
        </p:nvCxnSpPr>
        <p:spPr>
          <a:xfrm>
            <a:off x="1464808" y="2856283"/>
            <a:ext cx="0" cy="2054700"/>
          </a:xfrm>
          <a:prstGeom prst="straightConnector1">
            <a:avLst/>
          </a:prstGeom>
          <a:noFill/>
          <a:ln cap="flat" cmpd="sng" w="9525">
            <a:solidFill>
              <a:srgbClr val="EDA29B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3" name="Google Shape;153;p13"/>
          <p:cNvSpPr/>
          <p:nvPr/>
        </p:nvSpPr>
        <p:spPr>
          <a:xfrm>
            <a:off x="7314900" y="2856275"/>
            <a:ext cx="1829100" cy="39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"/>
          <p:cNvSpPr txBox="1"/>
          <p:nvPr>
            <p:ph idx="12" type="sldNum"/>
          </p:nvPr>
        </p:nvSpPr>
        <p:spPr>
          <a:xfrm>
            <a:off x="8567509" y="4878626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55" name="Google Shape;1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00950" y="239400"/>
            <a:ext cx="491700" cy="4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3"/>
          <p:cNvSpPr/>
          <p:nvPr/>
        </p:nvSpPr>
        <p:spPr>
          <a:xfrm>
            <a:off x="7314900" y="3240325"/>
            <a:ext cx="1829100" cy="1678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>
            <a:off x="-18500" y="2933025"/>
            <a:ext cx="1485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8" name="Google Shape;158;p13"/>
          <p:cNvSpPr txBox="1"/>
          <p:nvPr>
            <p:ph idx="2" type="body"/>
          </p:nvPr>
        </p:nvSpPr>
        <p:spPr>
          <a:xfrm>
            <a:off x="2925050" y="2933030"/>
            <a:ext cx="1464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59" name="Google Shape;159;p13"/>
          <p:cNvSpPr txBox="1"/>
          <p:nvPr>
            <p:ph idx="3" type="body"/>
          </p:nvPr>
        </p:nvSpPr>
        <p:spPr>
          <a:xfrm>
            <a:off x="5850125" y="2933030"/>
            <a:ext cx="1464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idx="4" type="body"/>
          </p:nvPr>
        </p:nvSpPr>
        <p:spPr>
          <a:xfrm>
            <a:off x="1460275" y="3241975"/>
            <a:ext cx="14649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1" name="Google Shape;161;p13"/>
          <p:cNvSpPr txBox="1"/>
          <p:nvPr>
            <p:ph idx="5" type="body"/>
          </p:nvPr>
        </p:nvSpPr>
        <p:spPr>
          <a:xfrm>
            <a:off x="2925063" y="3241975"/>
            <a:ext cx="14649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2" name="Google Shape;162;p13"/>
          <p:cNvSpPr txBox="1"/>
          <p:nvPr>
            <p:ph idx="6" type="body"/>
          </p:nvPr>
        </p:nvSpPr>
        <p:spPr>
          <a:xfrm>
            <a:off x="4385313" y="3238900"/>
            <a:ext cx="14649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idx="7" type="body"/>
          </p:nvPr>
        </p:nvSpPr>
        <p:spPr>
          <a:xfrm>
            <a:off x="5850263" y="3241975"/>
            <a:ext cx="14649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4" name="Google Shape;164;p13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3"/>
          <p:cNvSpPr txBox="1"/>
          <p:nvPr>
            <p:ph idx="8" type="body"/>
          </p:nvPr>
        </p:nvSpPr>
        <p:spPr>
          <a:xfrm>
            <a:off x="7315050" y="2933025"/>
            <a:ext cx="1829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idx="9" type="body"/>
          </p:nvPr>
        </p:nvSpPr>
        <p:spPr>
          <a:xfrm>
            <a:off x="7315225" y="3241975"/>
            <a:ext cx="18291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13" type="body"/>
          </p:nvPr>
        </p:nvSpPr>
        <p:spPr>
          <a:xfrm>
            <a:off x="50" y="3238900"/>
            <a:ext cx="14649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14" type="body"/>
          </p:nvPr>
        </p:nvSpPr>
        <p:spPr>
          <a:xfrm>
            <a:off x="4385225" y="2933030"/>
            <a:ext cx="1464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5" type="body"/>
          </p:nvPr>
        </p:nvSpPr>
        <p:spPr>
          <a:xfrm>
            <a:off x="485775" y="1125625"/>
            <a:ext cx="83535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16" type="body"/>
          </p:nvPr>
        </p:nvSpPr>
        <p:spPr>
          <a:xfrm>
            <a:off x="1455550" y="2939492"/>
            <a:ext cx="14649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557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zones avec bulles" type="twoColTx">
  <p:cSld name="TITLE_AND_TWO_COLUMNS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414475" y="3148600"/>
            <a:ext cx="45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-7800" y="2210011"/>
            <a:ext cx="5290200" cy="400200"/>
          </a:xfrm>
          <a:prstGeom prst="rect">
            <a:avLst/>
          </a:prstGeom>
          <a:solidFill>
            <a:srgbClr val="E6494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5" name="Google Shape;175;p14"/>
          <p:cNvGrpSpPr/>
          <p:nvPr/>
        </p:nvGrpSpPr>
        <p:grpSpPr>
          <a:xfrm>
            <a:off x="6259068" y="2158146"/>
            <a:ext cx="1323849" cy="1275013"/>
            <a:chOff x="6245662" y="2084753"/>
            <a:chExt cx="1423800" cy="1423800"/>
          </a:xfrm>
        </p:grpSpPr>
        <p:sp>
          <p:nvSpPr>
            <p:cNvPr id="176" name="Google Shape;176;p14"/>
            <p:cNvSpPr/>
            <p:nvPr/>
          </p:nvSpPr>
          <p:spPr>
            <a:xfrm>
              <a:off x="6245662" y="2084753"/>
              <a:ext cx="1423800" cy="14238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6364766" y="2324302"/>
              <a:ext cx="1185600" cy="9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78" name="Google Shape;178;p14"/>
          <p:cNvSpPr/>
          <p:nvPr/>
        </p:nvSpPr>
        <p:spPr>
          <a:xfrm>
            <a:off x="-9801" y="2597601"/>
            <a:ext cx="5290200" cy="25656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14"/>
          <p:cNvSpPr/>
          <p:nvPr/>
        </p:nvSpPr>
        <p:spPr>
          <a:xfrm>
            <a:off x="5282350" y="0"/>
            <a:ext cx="3909300" cy="51633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4"/>
          <p:cNvSpPr/>
          <p:nvPr/>
        </p:nvSpPr>
        <p:spPr>
          <a:xfrm rot="-6640934">
            <a:off x="5455485" y="2414832"/>
            <a:ext cx="1078846" cy="111037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485775" y="819150"/>
            <a:ext cx="46596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3" name="Google Shape;183;p14"/>
          <p:cNvSpPr txBox="1"/>
          <p:nvPr>
            <p:ph idx="2" type="body"/>
          </p:nvPr>
        </p:nvSpPr>
        <p:spPr>
          <a:xfrm>
            <a:off x="485775" y="2785050"/>
            <a:ext cx="4659600" cy="1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4" name="Google Shape;184;p14"/>
          <p:cNvSpPr/>
          <p:nvPr/>
        </p:nvSpPr>
        <p:spPr>
          <a:xfrm rot="-6640708">
            <a:off x="7080667" y="1465134"/>
            <a:ext cx="1512701" cy="1556912"/>
          </a:xfrm>
          <a:prstGeom prst="ellipse">
            <a:avLst/>
          </a:prstGeom>
          <a:solidFill>
            <a:srgbClr val="D8382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 txBox="1"/>
          <p:nvPr>
            <p:ph idx="3" type="body"/>
          </p:nvPr>
        </p:nvSpPr>
        <p:spPr>
          <a:xfrm>
            <a:off x="7350113" y="1688450"/>
            <a:ext cx="9738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6" name="Google Shape;186;p14"/>
          <p:cNvSpPr/>
          <p:nvPr/>
        </p:nvSpPr>
        <p:spPr>
          <a:xfrm rot="-6640008">
            <a:off x="5449902" y="1282961"/>
            <a:ext cx="983984" cy="1033752"/>
          </a:xfrm>
          <a:prstGeom prst="ellipse">
            <a:avLst/>
          </a:prstGeom>
          <a:solidFill>
            <a:srgbClr val="E6494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 txBox="1"/>
          <p:nvPr>
            <p:ph idx="4" type="body"/>
          </p:nvPr>
        </p:nvSpPr>
        <p:spPr>
          <a:xfrm>
            <a:off x="5558938" y="2924750"/>
            <a:ext cx="792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88" name="Google Shape;188;p14"/>
          <p:cNvSpPr txBox="1"/>
          <p:nvPr>
            <p:ph idx="5" type="body"/>
          </p:nvPr>
        </p:nvSpPr>
        <p:spPr>
          <a:xfrm>
            <a:off x="485775" y="2228825"/>
            <a:ext cx="46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grpSp>
        <p:nvGrpSpPr>
          <p:cNvPr id="189" name="Google Shape;189;p14"/>
          <p:cNvGrpSpPr/>
          <p:nvPr/>
        </p:nvGrpSpPr>
        <p:grpSpPr>
          <a:xfrm>
            <a:off x="6629466" y="2662508"/>
            <a:ext cx="2096864" cy="2018045"/>
            <a:chOff x="6598644" y="2548466"/>
            <a:chExt cx="2440200" cy="2440200"/>
          </a:xfrm>
        </p:grpSpPr>
        <p:sp>
          <p:nvSpPr>
            <p:cNvPr id="190" name="Google Shape;190;p14"/>
            <p:cNvSpPr/>
            <p:nvPr/>
          </p:nvSpPr>
          <p:spPr>
            <a:xfrm>
              <a:off x="6598644" y="2548466"/>
              <a:ext cx="2440200" cy="2440200"/>
            </a:xfrm>
            <a:prstGeom prst="ellipse">
              <a:avLst/>
            </a:prstGeom>
            <a:solidFill>
              <a:srgbClr val="802017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 txBox="1"/>
            <p:nvPr/>
          </p:nvSpPr>
          <p:spPr>
            <a:xfrm>
              <a:off x="6887400" y="3164775"/>
              <a:ext cx="1862700" cy="11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2" name="Google Shape;192;p14"/>
          <p:cNvSpPr txBox="1"/>
          <p:nvPr>
            <p:ph idx="6" type="body"/>
          </p:nvPr>
        </p:nvSpPr>
        <p:spPr>
          <a:xfrm>
            <a:off x="6857100" y="3457400"/>
            <a:ext cx="16329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3" name="Google Shape;193;p14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94" name="Google Shape;194;p14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4"/>
          <p:cNvSpPr/>
          <p:nvPr/>
        </p:nvSpPr>
        <p:spPr>
          <a:xfrm>
            <a:off x="6199150" y="2047650"/>
            <a:ext cx="1026000" cy="10260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"/>
          <p:cNvSpPr txBox="1"/>
          <p:nvPr>
            <p:ph type="title"/>
          </p:nvPr>
        </p:nvSpPr>
        <p:spPr>
          <a:xfrm>
            <a:off x="2974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4"/>
          <p:cNvSpPr txBox="1"/>
          <p:nvPr>
            <p:ph idx="7" type="body"/>
          </p:nvPr>
        </p:nvSpPr>
        <p:spPr>
          <a:xfrm>
            <a:off x="6335825" y="2180850"/>
            <a:ext cx="733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8" name="Google Shape;198;p14"/>
          <p:cNvSpPr txBox="1"/>
          <p:nvPr>
            <p:ph idx="8" type="body"/>
          </p:nvPr>
        </p:nvSpPr>
        <p:spPr>
          <a:xfrm>
            <a:off x="5452400" y="1686125"/>
            <a:ext cx="973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05">
          <p15:clr>
            <a:srgbClr val="FA7B17"/>
          </p15:clr>
        </p15:guide>
        <p15:guide id="2" pos="324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zones verticales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/>
          <p:nvPr/>
        </p:nvSpPr>
        <p:spPr>
          <a:xfrm>
            <a:off x="5292201" y="2411501"/>
            <a:ext cx="3861600" cy="27516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5292201" y="0"/>
            <a:ext cx="3861600" cy="24600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581525" y="358725"/>
            <a:ext cx="4929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485775" y="819150"/>
            <a:ext cx="46596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4" name="Google Shape;204;p15"/>
          <p:cNvSpPr txBox="1"/>
          <p:nvPr>
            <p:ph idx="2" type="body"/>
          </p:nvPr>
        </p:nvSpPr>
        <p:spPr>
          <a:xfrm>
            <a:off x="5476475" y="819150"/>
            <a:ext cx="3362700" cy="1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5" name="Google Shape;205;p15"/>
          <p:cNvSpPr txBox="1"/>
          <p:nvPr>
            <p:ph idx="3" type="body"/>
          </p:nvPr>
        </p:nvSpPr>
        <p:spPr>
          <a:xfrm>
            <a:off x="5476475" y="2604525"/>
            <a:ext cx="3362700" cy="1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5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zones verticales avec image">
  <p:cSld name="MAIN_POI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/>
          <p:nvPr/>
        </p:nvSpPr>
        <p:spPr>
          <a:xfrm>
            <a:off x="-16014" y="2748614"/>
            <a:ext cx="9144000" cy="2410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5291100" y="0"/>
            <a:ext cx="3861600" cy="51594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 txBox="1"/>
          <p:nvPr>
            <p:ph idx="12" type="sldNum"/>
          </p:nvPr>
        </p:nvSpPr>
        <p:spPr>
          <a:xfrm>
            <a:off x="4650184" y="4765592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3" name="Google Shape;21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50234" y="3126036"/>
            <a:ext cx="3737943" cy="203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 txBox="1"/>
          <p:nvPr>
            <p:ph idx="1" type="body"/>
          </p:nvPr>
        </p:nvSpPr>
        <p:spPr>
          <a:xfrm>
            <a:off x="485775" y="819150"/>
            <a:ext cx="4659600" cy="1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15" name="Google Shape;215;p16"/>
          <p:cNvSpPr txBox="1"/>
          <p:nvPr>
            <p:ph idx="2" type="body"/>
          </p:nvPr>
        </p:nvSpPr>
        <p:spPr>
          <a:xfrm>
            <a:off x="485775" y="2939075"/>
            <a:ext cx="46566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216" name="Google Shape;216;p16"/>
          <p:cNvPicPr preferRelativeResize="0"/>
          <p:nvPr/>
        </p:nvPicPr>
        <p:blipFill rotWithShape="1">
          <a:blip r:embed="rId3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16"/>
          <p:cNvSpPr txBox="1"/>
          <p:nvPr>
            <p:ph idx="3" type="body"/>
          </p:nvPr>
        </p:nvSpPr>
        <p:spPr>
          <a:xfrm>
            <a:off x="5465200" y="819150"/>
            <a:ext cx="33660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Etapes">
  <p:cSld name="CAPTION_ONLY_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/>
          <p:nvPr/>
        </p:nvSpPr>
        <p:spPr>
          <a:xfrm>
            <a:off x="5288500" y="0"/>
            <a:ext cx="3870300" cy="51435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"/>
          <p:cNvSpPr/>
          <p:nvPr/>
        </p:nvSpPr>
        <p:spPr>
          <a:xfrm>
            <a:off x="2256900" y="3013950"/>
            <a:ext cx="4307100" cy="2129700"/>
          </a:xfrm>
          <a:prstGeom prst="rect">
            <a:avLst/>
          </a:prstGeom>
          <a:solidFill>
            <a:srgbClr val="9A192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0" y="1251925"/>
            <a:ext cx="9163500" cy="1758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17"/>
          <p:cNvGrpSpPr/>
          <p:nvPr/>
        </p:nvGrpSpPr>
        <p:grpSpPr>
          <a:xfrm>
            <a:off x="2250435" y="1353572"/>
            <a:ext cx="1418334" cy="1029825"/>
            <a:chOff x="2250435" y="1353572"/>
            <a:chExt cx="1418334" cy="1029825"/>
          </a:xfrm>
        </p:grpSpPr>
        <p:cxnSp>
          <p:nvCxnSpPr>
            <p:cNvPr id="225" name="Google Shape;225;p17"/>
            <p:cNvCxnSpPr/>
            <p:nvPr/>
          </p:nvCxnSpPr>
          <p:spPr>
            <a:xfrm>
              <a:off x="2930892" y="1474969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6" name="Google Shape;226;p17"/>
            <p:cNvSpPr/>
            <p:nvPr/>
          </p:nvSpPr>
          <p:spPr>
            <a:xfrm flipH="1">
              <a:off x="2250435" y="2086173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2250669" y="223999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 txBox="1"/>
            <p:nvPr/>
          </p:nvSpPr>
          <p:spPr>
            <a:xfrm>
              <a:off x="235069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4696212" y="1353572"/>
            <a:ext cx="1418334" cy="1028019"/>
            <a:chOff x="3861717" y="1353572"/>
            <a:chExt cx="1418334" cy="1028019"/>
          </a:xfrm>
        </p:grpSpPr>
        <p:cxnSp>
          <p:nvCxnSpPr>
            <p:cNvPr id="230" name="Google Shape;230;p17"/>
            <p:cNvCxnSpPr/>
            <p:nvPr/>
          </p:nvCxnSpPr>
          <p:spPr>
            <a:xfrm>
              <a:off x="4542174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1" name="Google Shape;231;p17"/>
            <p:cNvSpPr/>
            <p:nvPr/>
          </p:nvSpPr>
          <p:spPr>
            <a:xfrm flipH="1">
              <a:off x="3861717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3861951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 txBox="1"/>
            <p:nvPr/>
          </p:nvSpPr>
          <p:spPr>
            <a:xfrm>
              <a:off x="395838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7141988" y="1353572"/>
            <a:ext cx="1418334" cy="1028019"/>
            <a:chOff x="7141988" y="1353572"/>
            <a:chExt cx="1418334" cy="1028019"/>
          </a:xfrm>
        </p:grpSpPr>
        <p:cxnSp>
          <p:nvCxnSpPr>
            <p:cNvPr id="235" name="Google Shape;235;p17"/>
            <p:cNvCxnSpPr/>
            <p:nvPr/>
          </p:nvCxnSpPr>
          <p:spPr>
            <a:xfrm>
              <a:off x="7822445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6" name="Google Shape;236;p17"/>
            <p:cNvSpPr/>
            <p:nvPr/>
          </p:nvSpPr>
          <p:spPr>
            <a:xfrm flipH="1">
              <a:off x="7141988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7142223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724220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9" name="Google Shape;239;p17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40" name="Google Shape;2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00" y="111225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7"/>
          <p:cNvSpPr txBox="1"/>
          <p:nvPr>
            <p:ph idx="1" type="body"/>
          </p:nvPr>
        </p:nvSpPr>
        <p:spPr>
          <a:xfrm>
            <a:off x="2250552" y="256217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2" name="Google Shape;242;p17"/>
          <p:cNvSpPr txBox="1"/>
          <p:nvPr>
            <p:ph idx="2" type="body"/>
          </p:nvPr>
        </p:nvSpPr>
        <p:spPr>
          <a:xfrm>
            <a:off x="4696327" y="256217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3" name="Google Shape;243;p17"/>
          <p:cNvSpPr txBox="1"/>
          <p:nvPr>
            <p:ph idx="3" type="body"/>
          </p:nvPr>
        </p:nvSpPr>
        <p:spPr>
          <a:xfrm>
            <a:off x="2314450" y="3107700"/>
            <a:ext cx="18213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4" name="Google Shape;244;p17"/>
          <p:cNvSpPr txBox="1"/>
          <p:nvPr>
            <p:ph idx="4" type="body"/>
          </p:nvPr>
        </p:nvSpPr>
        <p:spPr>
          <a:xfrm>
            <a:off x="4696325" y="3133050"/>
            <a:ext cx="1782900" cy="1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" name="Google Shape;245;p17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7"/>
          <p:cNvSpPr txBox="1"/>
          <p:nvPr>
            <p:ph idx="5" type="body"/>
          </p:nvPr>
        </p:nvSpPr>
        <p:spPr>
          <a:xfrm>
            <a:off x="7141850" y="2562175"/>
            <a:ext cx="141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7" name="Google Shape;247;p17"/>
          <p:cNvSpPr txBox="1"/>
          <p:nvPr>
            <p:ph idx="6" type="body"/>
          </p:nvPr>
        </p:nvSpPr>
        <p:spPr>
          <a:xfrm>
            <a:off x="6940500" y="3107700"/>
            <a:ext cx="1890600" cy="1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pos="1418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Etapes">
  <p:cSld name="CAPTION_ONLY_3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/>
          <p:nvPr/>
        </p:nvSpPr>
        <p:spPr>
          <a:xfrm>
            <a:off x="5288496" y="0"/>
            <a:ext cx="3870300" cy="51846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"/>
          <p:cNvSpPr/>
          <p:nvPr/>
        </p:nvSpPr>
        <p:spPr>
          <a:xfrm>
            <a:off x="2256900" y="3013950"/>
            <a:ext cx="3042300" cy="2170500"/>
          </a:xfrm>
          <a:prstGeom prst="rect">
            <a:avLst/>
          </a:prstGeom>
          <a:solidFill>
            <a:srgbClr val="9A192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"/>
          <p:cNvSpPr/>
          <p:nvPr/>
        </p:nvSpPr>
        <p:spPr>
          <a:xfrm>
            <a:off x="0" y="1251925"/>
            <a:ext cx="9163500" cy="1758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18"/>
          <p:cNvGrpSpPr/>
          <p:nvPr/>
        </p:nvGrpSpPr>
        <p:grpSpPr>
          <a:xfrm>
            <a:off x="2250435" y="1353572"/>
            <a:ext cx="1418334" cy="1029825"/>
            <a:chOff x="2250435" y="1353572"/>
            <a:chExt cx="1418334" cy="1029825"/>
          </a:xfrm>
        </p:grpSpPr>
        <p:cxnSp>
          <p:nvCxnSpPr>
            <p:cNvPr id="254" name="Google Shape;254;p18"/>
            <p:cNvCxnSpPr/>
            <p:nvPr/>
          </p:nvCxnSpPr>
          <p:spPr>
            <a:xfrm>
              <a:off x="2930892" y="1474969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5" name="Google Shape;255;p18"/>
            <p:cNvSpPr/>
            <p:nvPr/>
          </p:nvSpPr>
          <p:spPr>
            <a:xfrm flipH="1">
              <a:off x="2250435" y="2086173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2250669" y="223999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235069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3880953" y="1353572"/>
            <a:ext cx="1418334" cy="1028019"/>
            <a:chOff x="3861717" y="1353572"/>
            <a:chExt cx="1418334" cy="1028019"/>
          </a:xfrm>
        </p:grpSpPr>
        <p:cxnSp>
          <p:nvCxnSpPr>
            <p:cNvPr id="259" name="Google Shape;259;p18"/>
            <p:cNvCxnSpPr/>
            <p:nvPr/>
          </p:nvCxnSpPr>
          <p:spPr>
            <a:xfrm>
              <a:off x="4542174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0" name="Google Shape;260;p18"/>
            <p:cNvSpPr/>
            <p:nvPr/>
          </p:nvSpPr>
          <p:spPr>
            <a:xfrm flipH="1">
              <a:off x="3861717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61" name="Google Shape;261;p18"/>
            <p:cNvSpPr/>
            <p:nvPr/>
          </p:nvSpPr>
          <p:spPr>
            <a:xfrm>
              <a:off x="3861951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8"/>
            <p:cNvSpPr txBox="1"/>
            <p:nvPr/>
          </p:nvSpPr>
          <p:spPr>
            <a:xfrm>
              <a:off x="395838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63" name="Google Shape;263;p18"/>
          <p:cNvGrpSpPr/>
          <p:nvPr/>
        </p:nvGrpSpPr>
        <p:grpSpPr>
          <a:xfrm>
            <a:off x="5511471" y="1353572"/>
            <a:ext cx="1418334" cy="1028019"/>
            <a:chOff x="5463562" y="1353572"/>
            <a:chExt cx="1418334" cy="1028019"/>
          </a:xfrm>
        </p:grpSpPr>
        <p:cxnSp>
          <p:nvCxnSpPr>
            <p:cNvPr id="264" name="Google Shape;264;p18"/>
            <p:cNvCxnSpPr/>
            <p:nvPr/>
          </p:nvCxnSpPr>
          <p:spPr>
            <a:xfrm>
              <a:off x="6144019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5" name="Google Shape;265;p18"/>
            <p:cNvSpPr/>
            <p:nvPr/>
          </p:nvSpPr>
          <p:spPr>
            <a:xfrm flipH="1">
              <a:off x="5463562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5463797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8"/>
            <p:cNvSpPr txBox="1"/>
            <p:nvPr/>
          </p:nvSpPr>
          <p:spPr>
            <a:xfrm>
              <a:off x="556654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68" name="Google Shape;268;p18"/>
          <p:cNvGrpSpPr/>
          <p:nvPr/>
        </p:nvGrpSpPr>
        <p:grpSpPr>
          <a:xfrm>
            <a:off x="7141988" y="1353572"/>
            <a:ext cx="1418334" cy="1028019"/>
            <a:chOff x="7141988" y="1353572"/>
            <a:chExt cx="1418334" cy="1028019"/>
          </a:xfrm>
        </p:grpSpPr>
        <p:cxnSp>
          <p:nvCxnSpPr>
            <p:cNvPr id="269" name="Google Shape;269;p18"/>
            <p:cNvCxnSpPr/>
            <p:nvPr/>
          </p:nvCxnSpPr>
          <p:spPr>
            <a:xfrm>
              <a:off x="7822445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0" name="Google Shape;270;p18"/>
            <p:cNvSpPr/>
            <p:nvPr/>
          </p:nvSpPr>
          <p:spPr>
            <a:xfrm flipH="1">
              <a:off x="7141988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7142223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7242205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74" name="Google Shape;2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00" y="111225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 txBox="1"/>
          <p:nvPr>
            <p:ph idx="1" type="body"/>
          </p:nvPr>
        </p:nvSpPr>
        <p:spPr>
          <a:xfrm>
            <a:off x="2256902" y="256307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6" name="Google Shape;276;p18"/>
          <p:cNvSpPr txBox="1"/>
          <p:nvPr>
            <p:ph idx="2" type="body"/>
          </p:nvPr>
        </p:nvSpPr>
        <p:spPr>
          <a:xfrm>
            <a:off x="3880950" y="256307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7" name="Google Shape;277;p18"/>
          <p:cNvSpPr txBox="1"/>
          <p:nvPr>
            <p:ph idx="3" type="body"/>
          </p:nvPr>
        </p:nvSpPr>
        <p:spPr>
          <a:xfrm>
            <a:off x="5511350" y="2563075"/>
            <a:ext cx="141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8" name="Google Shape;278;p18"/>
          <p:cNvSpPr txBox="1"/>
          <p:nvPr>
            <p:ph idx="4" type="body"/>
          </p:nvPr>
        </p:nvSpPr>
        <p:spPr>
          <a:xfrm>
            <a:off x="2345425" y="3091575"/>
            <a:ext cx="1329600" cy="19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9" name="Google Shape;279;p18"/>
          <p:cNvSpPr txBox="1"/>
          <p:nvPr>
            <p:ph idx="5" type="body"/>
          </p:nvPr>
        </p:nvSpPr>
        <p:spPr>
          <a:xfrm>
            <a:off x="3925325" y="3108450"/>
            <a:ext cx="13296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0" name="Google Shape;280;p18"/>
          <p:cNvSpPr txBox="1"/>
          <p:nvPr>
            <p:ph idx="6" type="body"/>
          </p:nvPr>
        </p:nvSpPr>
        <p:spPr>
          <a:xfrm>
            <a:off x="5511475" y="3108450"/>
            <a:ext cx="14184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1" name="Google Shape;281;p18"/>
          <p:cNvSpPr txBox="1"/>
          <p:nvPr>
            <p:ph idx="7" type="body"/>
          </p:nvPr>
        </p:nvSpPr>
        <p:spPr>
          <a:xfrm>
            <a:off x="7142000" y="256307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2" name="Google Shape;282;p18"/>
          <p:cNvSpPr txBox="1"/>
          <p:nvPr>
            <p:ph idx="8" type="body"/>
          </p:nvPr>
        </p:nvSpPr>
        <p:spPr>
          <a:xfrm>
            <a:off x="7142000" y="3108450"/>
            <a:ext cx="16893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3" name="Google Shape;283;p18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pos="5390">
          <p15:clr>
            <a:srgbClr val="FA7B17"/>
          </p15:clr>
        </p15:guide>
        <p15:guide id="3" pos="2880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Etapes">
  <p:cSld name="CAPTION_ONL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5282400" y="0"/>
            <a:ext cx="3870300" cy="51846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2237175" y="3013950"/>
            <a:ext cx="3045300" cy="2170500"/>
          </a:xfrm>
          <a:prstGeom prst="rect">
            <a:avLst/>
          </a:prstGeom>
          <a:solidFill>
            <a:srgbClr val="9A192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"/>
          <p:cNvSpPr/>
          <p:nvPr/>
        </p:nvSpPr>
        <p:spPr>
          <a:xfrm>
            <a:off x="0" y="1251925"/>
            <a:ext cx="9163500" cy="1758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19"/>
          <p:cNvGrpSpPr/>
          <p:nvPr/>
        </p:nvGrpSpPr>
        <p:grpSpPr>
          <a:xfrm>
            <a:off x="615183" y="1353572"/>
            <a:ext cx="1418334" cy="1029825"/>
            <a:chOff x="615183" y="1353572"/>
            <a:chExt cx="1418334" cy="1029825"/>
          </a:xfrm>
        </p:grpSpPr>
        <p:cxnSp>
          <p:nvCxnSpPr>
            <p:cNvPr id="290" name="Google Shape;290;p19"/>
            <p:cNvCxnSpPr/>
            <p:nvPr/>
          </p:nvCxnSpPr>
          <p:spPr>
            <a:xfrm>
              <a:off x="1295640" y="1474969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1" name="Google Shape;291;p19"/>
            <p:cNvSpPr/>
            <p:nvPr/>
          </p:nvSpPr>
          <p:spPr>
            <a:xfrm flipH="1">
              <a:off x="615183" y="2086173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15417" y="223999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9A19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715443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19"/>
          <p:cNvGrpSpPr/>
          <p:nvPr/>
        </p:nvGrpSpPr>
        <p:grpSpPr>
          <a:xfrm>
            <a:off x="2237169" y="1354475"/>
            <a:ext cx="1418334" cy="1028019"/>
            <a:chOff x="1913435" y="1353572"/>
            <a:chExt cx="1418334" cy="1028019"/>
          </a:xfrm>
        </p:grpSpPr>
        <p:cxnSp>
          <p:nvCxnSpPr>
            <p:cNvPr id="295" name="Google Shape;295;p19"/>
            <p:cNvCxnSpPr/>
            <p:nvPr/>
          </p:nvCxnSpPr>
          <p:spPr>
            <a:xfrm>
              <a:off x="2593892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6" name="Google Shape;296;p19"/>
            <p:cNvSpPr/>
            <p:nvPr/>
          </p:nvSpPr>
          <p:spPr>
            <a:xfrm flipH="1">
              <a:off x="1913435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1913669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E649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2010104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3859154" y="1354475"/>
            <a:ext cx="1418334" cy="1028019"/>
            <a:chOff x="3210481" y="1353572"/>
            <a:chExt cx="1418334" cy="1028019"/>
          </a:xfrm>
        </p:grpSpPr>
        <p:cxnSp>
          <p:nvCxnSpPr>
            <p:cNvPr id="300" name="Google Shape;300;p19"/>
            <p:cNvCxnSpPr/>
            <p:nvPr/>
          </p:nvCxnSpPr>
          <p:spPr>
            <a:xfrm>
              <a:off x="3890938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1" name="Google Shape;301;p19"/>
            <p:cNvSpPr/>
            <p:nvPr/>
          </p:nvSpPr>
          <p:spPr>
            <a:xfrm flipH="1">
              <a:off x="3210481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210715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D7D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3313463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5481140" y="1354475"/>
            <a:ext cx="1418334" cy="1028019"/>
            <a:chOff x="4507907" y="1353572"/>
            <a:chExt cx="1418334" cy="1028019"/>
          </a:xfrm>
        </p:grpSpPr>
        <p:cxnSp>
          <p:nvCxnSpPr>
            <p:cNvPr id="305" name="Google Shape;305;p19"/>
            <p:cNvCxnSpPr/>
            <p:nvPr/>
          </p:nvCxnSpPr>
          <p:spPr>
            <a:xfrm>
              <a:off x="5188364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6" name="Google Shape;306;p19"/>
            <p:cNvSpPr/>
            <p:nvPr/>
          </p:nvSpPr>
          <p:spPr>
            <a:xfrm flipH="1">
              <a:off x="4507907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4508141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9"/>
            <p:cNvSpPr txBox="1"/>
            <p:nvPr/>
          </p:nvSpPr>
          <p:spPr>
            <a:xfrm>
              <a:off x="4608123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09" name="Google Shape;309;p19"/>
          <p:cNvGrpSpPr/>
          <p:nvPr/>
        </p:nvGrpSpPr>
        <p:grpSpPr>
          <a:xfrm>
            <a:off x="7103126" y="1354475"/>
            <a:ext cx="1418334" cy="1028019"/>
            <a:chOff x="7103126" y="1353572"/>
            <a:chExt cx="1418334" cy="1028019"/>
          </a:xfrm>
        </p:grpSpPr>
        <p:cxnSp>
          <p:nvCxnSpPr>
            <p:cNvPr id="310" name="Google Shape;310;p19"/>
            <p:cNvCxnSpPr/>
            <p:nvPr/>
          </p:nvCxnSpPr>
          <p:spPr>
            <a:xfrm>
              <a:off x="7783582" y="1473163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1" name="Google Shape;311;p19"/>
            <p:cNvSpPr/>
            <p:nvPr/>
          </p:nvSpPr>
          <p:spPr>
            <a:xfrm flipH="1">
              <a:off x="7103126" y="2084367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C2C2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/>
                <a:t>  </a:t>
              </a: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7103360" y="2238192"/>
              <a:ext cx="1418100" cy="143400"/>
            </a:xfrm>
            <a:prstGeom prst="parallelogram">
              <a:avLst>
                <a:gd fmla="val 96952" name="adj"/>
              </a:avLst>
            </a:prstGeom>
            <a:solidFill>
              <a:srgbClr val="8585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9"/>
            <p:cNvSpPr txBox="1"/>
            <p:nvPr/>
          </p:nvSpPr>
          <p:spPr>
            <a:xfrm>
              <a:off x="7206108" y="1353572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fr" sz="10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b="1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314" name="Google Shape;314;p19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5" name="Google Shape;3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00" y="111225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9"/>
          <p:cNvSpPr txBox="1"/>
          <p:nvPr>
            <p:ph idx="1" type="body"/>
          </p:nvPr>
        </p:nvSpPr>
        <p:spPr>
          <a:xfrm>
            <a:off x="5481150" y="3111000"/>
            <a:ext cx="33579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7" name="Google Shape;317;p19"/>
          <p:cNvSpPr txBox="1"/>
          <p:nvPr>
            <p:ph idx="2" type="body"/>
          </p:nvPr>
        </p:nvSpPr>
        <p:spPr>
          <a:xfrm>
            <a:off x="2309825" y="3111000"/>
            <a:ext cx="28863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19"/>
          <p:cNvSpPr txBox="1"/>
          <p:nvPr>
            <p:ph idx="3" type="body"/>
          </p:nvPr>
        </p:nvSpPr>
        <p:spPr>
          <a:xfrm>
            <a:off x="612327" y="256262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0" name="Google Shape;320;p19"/>
          <p:cNvSpPr txBox="1"/>
          <p:nvPr>
            <p:ph idx="4" type="body"/>
          </p:nvPr>
        </p:nvSpPr>
        <p:spPr>
          <a:xfrm>
            <a:off x="2239325" y="2562625"/>
            <a:ext cx="1416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1" name="Google Shape;321;p19"/>
          <p:cNvSpPr txBox="1"/>
          <p:nvPr>
            <p:ph idx="5" type="body"/>
          </p:nvPr>
        </p:nvSpPr>
        <p:spPr>
          <a:xfrm>
            <a:off x="3859737" y="256262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2" name="Google Shape;322;p19"/>
          <p:cNvSpPr txBox="1"/>
          <p:nvPr>
            <p:ph idx="6" type="body"/>
          </p:nvPr>
        </p:nvSpPr>
        <p:spPr>
          <a:xfrm>
            <a:off x="5478165" y="256262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23" name="Google Shape;323;p19"/>
          <p:cNvSpPr txBox="1"/>
          <p:nvPr>
            <p:ph idx="7" type="body"/>
          </p:nvPr>
        </p:nvSpPr>
        <p:spPr>
          <a:xfrm>
            <a:off x="7103587" y="2562625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pos="5368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Etapes">
  <p:cSld name="CAPTION_ONLY_2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"/>
          <p:cNvSpPr/>
          <p:nvPr/>
        </p:nvSpPr>
        <p:spPr>
          <a:xfrm>
            <a:off x="5282400" y="0"/>
            <a:ext cx="3870300" cy="51846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>
            <a:off x="2256900" y="3013950"/>
            <a:ext cx="3025500" cy="2170500"/>
          </a:xfrm>
          <a:prstGeom prst="rect">
            <a:avLst/>
          </a:prstGeom>
          <a:solidFill>
            <a:srgbClr val="9A192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/>
          <p:nvPr/>
        </p:nvSpPr>
        <p:spPr>
          <a:xfrm>
            <a:off x="0" y="1251925"/>
            <a:ext cx="9163500" cy="1758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8" name="Google Shape;328;p20"/>
          <p:cNvCxnSpPr/>
          <p:nvPr/>
        </p:nvCxnSpPr>
        <p:spPr>
          <a:xfrm>
            <a:off x="1295640" y="1474969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0"/>
          <p:cNvSpPr/>
          <p:nvPr/>
        </p:nvSpPr>
        <p:spPr>
          <a:xfrm flipH="1">
            <a:off x="615183" y="2086173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30" name="Google Shape;330;p20"/>
          <p:cNvSpPr/>
          <p:nvPr/>
        </p:nvSpPr>
        <p:spPr>
          <a:xfrm>
            <a:off x="615417" y="223999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1" name="Google Shape;331;p20"/>
          <p:cNvCxnSpPr/>
          <p:nvPr/>
        </p:nvCxnSpPr>
        <p:spPr>
          <a:xfrm>
            <a:off x="2593892" y="1473163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2" name="Google Shape;332;p20"/>
          <p:cNvSpPr/>
          <p:nvPr/>
        </p:nvSpPr>
        <p:spPr>
          <a:xfrm flipH="1">
            <a:off x="1913435" y="208436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E64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1913669" y="2238192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E64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4" name="Google Shape;334;p20"/>
          <p:cNvCxnSpPr/>
          <p:nvPr/>
        </p:nvCxnSpPr>
        <p:spPr>
          <a:xfrm>
            <a:off x="3890938" y="1473163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20"/>
          <p:cNvSpPr/>
          <p:nvPr/>
        </p:nvSpPr>
        <p:spPr>
          <a:xfrm flipH="1">
            <a:off x="3210481" y="208436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36" name="Google Shape;336;p20"/>
          <p:cNvSpPr/>
          <p:nvPr/>
        </p:nvSpPr>
        <p:spPr>
          <a:xfrm>
            <a:off x="3210715" y="2238192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20"/>
          <p:cNvCxnSpPr/>
          <p:nvPr/>
        </p:nvCxnSpPr>
        <p:spPr>
          <a:xfrm>
            <a:off x="5188364" y="1473163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20"/>
          <p:cNvSpPr/>
          <p:nvPr/>
        </p:nvSpPr>
        <p:spPr>
          <a:xfrm flipH="1">
            <a:off x="4507907" y="208436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39" name="Google Shape;339;p20"/>
          <p:cNvSpPr/>
          <p:nvPr/>
        </p:nvSpPr>
        <p:spPr>
          <a:xfrm>
            <a:off x="4508141" y="2238192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0" name="Google Shape;340;p20"/>
          <p:cNvCxnSpPr/>
          <p:nvPr/>
        </p:nvCxnSpPr>
        <p:spPr>
          <a:xfrm>
            <a:off x="6485521" y="1473163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20"/>
          <p:cNvSpPr/>
          <p:nvPr/>
        </p:nvSpPr>
        <p:spPr>
          <a:xfrm flipH="1">
            <a:off x="5805064" y="208436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42" name="Google Shape;342;p20"/>
          <p:cNvSpPr/>
          <p:nvPr/>
        </p:nvSpPr>
        <p:spPr>
          <a:xfrm>
            <a:off x="5805299" y="2238192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3" name="Google Shape;343;p20"/>
          <p:cNvCxnSpPr/>
          <p:nvPr/>
        </p:nvCxnSpPr>
        <p:spPr>
          <a:xfrm>
            <a:off x="7782947" y="1473163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20"/>
          <p:cNvSpPr/>
          <p:nvPr/>
        </p:nvSpPr>
        <p:spPr>
          <a:xfrm flipH="1">
            <a:off x="7102490" y="2084367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7102725" y="2238192"/>
            <a:ext cx="1418100" cy="143400"/>
          </a:xfrm>
          <a:prstGeom prst="parallelogram">
            <a:avLst>
              <a:gd fmla="val 96952" name="adj"/>
            </a:avLst>
          </a:prstGeom>
          <a:solidFill>
            <a:srgbClr val="85858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0"/>
          <p:cNvSpPr txBox="1"/>
          <p:nvPr/>
        </p:nvSpPr>
        <p:spPr>
          <a:xfrm>
            <a:off x="715443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8" name="Google Shape;348;p20"/>
          <p:cNvSpPr txBox="1"/>
          <p:nvPr/>
        </p:nvSpPr>
        <p:spPr>
          <a:xfrm>
            <a:off x="2010104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9" name="Google Shape;349;p20"/>
          <p:cNvSpPr txBox="1"/>
          <p:nvPr/>
        </p:nvSpPr>
        <p:spPr>
          <a:xfrm>
            <a:off x="3313463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0" name="Google Shape;350;p20"/>
          <p:cNvSpPr txBox="1"/>
          <p:nvPr/>
        </p:nvSpPr>
        <p:spPr>
          <a:xfrm>
            <a:off x="4608123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5908047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2" name="Google Shape;352;p20"/>
          <p:cNvSpPr txBox="1"/>
          <p:nvPr/>
        </p:nvSpPr>
        <p:spPr>
          <a:xfrm>
            <a:off x="7202707" y="135357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3" name="Google Shape;353;p20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54" name="Google Shape;3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00" y="111225"/>
            <a:ext cx="39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0"/>
          <p:cNvSpPr txBox="1"/>
          <p:nvPr>
            <p:ph idx="1" type="body"/>
          </p:nvPr>
        </p:nvSpPr>
        <p:spPr>
          <a:xfrm>
            <a:off x="2033525" y="2482600"/>
            <a:ext cx="129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56" name="Google Shape;356;p20"/>
          <p:cNvSpPr txBox="1"/>
          <p:nvPr>
            <p:ph idx="2" type="body"/>
          </p:nvPr>
        </p:nvSpPr>
        <p:spPr>
          <a:xfrm>
            <a:off x="3331925" y="2482600"/>
            <a:ext cx="129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57" name="Google Shape;357;p20"/>
          <p:cNvSpPr txBox="1"/>
          <p:nvPr>
            <p:ph idx="3" type="body"/>
          </p:nvPr>
        </p:nvSpPr>
        <p:spPr>
          <a:xfrm>
            <a:off x="4628575" y="2482600"/>
            <a:ext cx="129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58" name="Google Shape;358;p20"/>
          <p:cNvSpPr txBox="1"/>
          <p:nvPr>
            <p:ph idx="4" type="body"/>
          </p:nvPr>
        </p:nvSpPr>
        <p:spPr>
          <a:xfrm>
            <a:off x="5928725" y="2482600"/>
            <a:ext cx="129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59" name="Google Shape;359;p20"/>
          <p:cNvSpPr txBox="1"/>
          <p:nvPr>
            <p:ph idx="5" type="body"/>
          </p:nvPr>
        </p:nvSpPr>
        <p:spPr>
          <a:xfrm>
            <a:off x="7222425" y="2482600"/>
            <a:ext cx="12984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0" name="Google Shape;360;p20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20"/>
          <p:cNvSpPr txBox="1"/>
          <p:nvPr>
            <p:ph idx="6" type="body"/>
          </p:nvPr>
        </p:nvSpPr>
        <p:spPr>
          <a:xfrm>
            <a:off x="2356475" y="3096700"/>
            <a:ext cx="2832000" cy="1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2" name="Google Shape;362;p20"/>
          <p:cNvSpPr txBox="1"/>
          <p:nvPr>
            <p:ph idx="7" type="body"/>
          </p:nvPr>
        </p:nvSpPr>
        <p:spPr>
          <a:xfrm>
            <a:off x="5389425" y="3111000"/>
            <a:ext cx="34497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➔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◆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◆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◆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3" name="Google Shape;363;p20"/>
          <p:cNvSpPr txBox="1"/>
          <p:nvPr>
            <p:ph idx="8" type="body"/>
          </p:nvPr>
        </p:nvSpPr>
        <p:spPr>
          <a:xfrm>
            <a:off x="615425" y="2482600"/>
            <a:ext cx="1418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pos="2099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ans nom">
  <p:cSld name="CUSTOM_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892830" y="3876030"/>
            <a:ext cx="7259400" cy="1285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3601125"/>
            <a:ext cx="1884600" cy="154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825" y="4191063"/>
            <a:ext cx="1643352" cy="619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3"/>
          <p:cNvCxnSpPr/>
          <p:nvPr/>
        </p:nvCxnSpPr>
        <p:spPr>
          <a:xfrm flipH="1">
            <a:off x="1884537" y="0"/>
            <a:ext cx="6600" cy="5160000"/>
          </a:xfrm>
          <a:prstGeom prst="straightConnector1">
            <a:avLst/>
          </a:prstGeom>
          <a:noFill/>
          <a:ln cap="flat" cmpd="sng" w="28575">
            <a:solidFill>
              <a:srgbClr val="232B5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4" name="Google Shape;24;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25" y="4945000"/>
            <a:ext cx="14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25" y="4945000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type="title"/>
          </p:nvPr>
        </p:nvSpPr>
        <p:spPr>
          <a:xfrm>
            <a:off x="2544325" y="2550246"/>
            <a:ext cx="3791100" cy="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7" name="Google Shape;27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35425" y="2231325"/>
            <a:ext cx="1029325" cy="10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7437" y="4945000"/>
            <a:ext cx="144000" cy="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Etapes">
  <p:cSld name="CAPTION_ONLY_1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5282400" y="-8762"/>
            <a:ext cx="3870300" cy="51846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2256900" y="3013950"/>
            <a:ext cx="3025500" cy="2170500"/>
          </a:xfrm>
          <a:prstGeom prst="rect">
            <a:avLst/>
          </a:prstGeom>
          <a:solidFill>
            <a:srgbClr val="A72A1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-19775" y="1251925"/>
            <a:ext cx="9216000" cy="1758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8" name="Google Shape;368;p21"/>
          <p:cNvCxnSpPr/>
          <p:nvPr/>
        </p:nvCxnSpPr>
        <p:spPr>
          <a:xfrm>
            <a:off x="592263" y="139353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21"/>
          <p:cNvSpPr/>
          <p:nvPr/>
        </p:nvSpPr>
        <p:spPr>
          <a:xfrm flipH="1">
            <a:off x="41313" y="2147778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70" name="Google Shape;370;p21"/>
          <p:cNvSpPr/>
          <p:nvPr/>
        </p:nvSpPr>
        <p:spPr>
          <a:xfrm>
            <a:off x="41588" y="2299709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1" name="Google Shape;371;p21"/>
          <p:cNvCxnSpPr/>
          <p:nvPr/>
        </p:nvCxnSpPr>
        <p:spPr>
          <a:xfrm>
            <a:off x="1870330" y="1391726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2" name="Google Shape;372;p21"/>
          <p:cNvSpPr/>
          <p:nvPr/>
        </p:nvSpPr>
        <p:spPr>
          <a:xfrm flipH="1">
            <a:off x="1324145" y="2145995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E64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1324420" y="2297926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E6494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4" name="Google Shape;374;p21"/>
          <p:cNvCxnSpPr/>
          <p:nvPr/>
        </p:nvCxnSpPr>
        <p:spPr>
          <a:xfrm>
            <a:off x="3152512" y="1391726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5" name="Google Shape;375;p21"/>
          <p:cNvSpPr/>
          <p:nvPr/>
        </p:nvSpPr>
        <p:spPr>
          <a:xfrm flipH="1">
            <a:off x="2605786" y="2145995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2606060" y="2297926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7" name="Google Shape;377;p21"/>
          <p:cNvCxnSpPr/>
          <p:nvPr/>
        </p:nvCxnSpPr>
        <p:spPr>
          <a:xfrm>
            <a:off x="4432413" y="1391726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8" name="Google Shape;378;p21"/>
          <p:cNvSpPr/>
          <p:nvPr/>
        </p:nvSpPr>
        <p:spPr>
          <a:xfrm flipH="1">
            <a:off x="3887802" y="2145995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3888076" y="2297926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0" name="Google Shape;380;p21"/>
          <p:cNvCxnSpPr/>
          <p:nvPr/>
        </p:nvCxnSpPr>
        <p:spPr>
          <a:xfrm>
            <a:off x="5718147" y="1391726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21"/>
          <p:cNvSpPr/>
          <p:nvPr/>
        </p:nvSpPr>
        <p:spPr>
          <a:xfrm flipH="1">
            <a:off x="5169553" y="2145995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5169827" y="2297926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3" name="Google Shape;383;p21"/>
          <p:cNvCxnSpPr/>
          <p:nvPr/>
        </p:nvCxnSpPr>
        <p:spPr>
          <a:xfrm>
            <a:off x="6994609" y="1391726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21"/>
          <p:cNvSpPr/>
          <p:nvPr/>
        </p:nvSpPr>
        <p:spPr>
          <a:xfrm flipH="1">
            <a:off x="6451569" y="2145995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85" name="Google Shape;385;p21"/>
          <p:cNvSpPr/>
          <p:nvPr/>
        </p:nvSpPr>
        <p:spPr>
          <a:xfrm>
            <a:off x="6451843" y="2297926"/>
            <a:ext cx="1401300" cy="141600"/>
          </a:xfrm>
          <a:prstGeom prst="parallelogram">
            <a:avLst>
              <a:gd fmla="val 9695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1"/>
          <p:cNvSpPr txBox="1"/>
          <p:nvPr/>
        </p:nvSpPr>
        <p:spPr>
          <a:xfrm>
            <a:off x="12067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8" name="Google Shape;388;p21"/>
          <p:cNvSpPr txBox="1"/>
          <p:nvPr/>
        </p:nvSpPr>
        <p:spPr>
          <a:xfrm>
            <a:off x="1286541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9" name="Google Shape;389;p21"/>
          <p:cNvSpPr txBox="1"/>
          <p:nvPr/>
        </p:nvSpPr>
        <p:spPr>
          <a:xfrm>
            <a:off x="2575037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3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0" name="Google Shape;390;p21"/>
          <p:cNvSpPr txBox="1"/>
          <p:nvPr/>
        </p:nvSpPr>
        <p:spPr>
          <a:xfrm>
            <a:off x="3852173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5140673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5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6414368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6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3" name="Google Shape;393;p21"/>
          <p:cNvSpPr txBox="1"/>
          <p:nvPr>
            <p:ph idx="12" type="sldNum"/>
          </p:nvPr>
        </p:nvSpPr>
        <p:spPr>
          <a:xfrm>
            <a:off x="8556784" y="4749851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4" name="Google Shape;3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0000" y="111225"/>
            <a:ext cx="393600" cy="39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5" name="Google Shape;395;p21"/>
          <p:cNvCxnSpPr/>
          <p:nvPr/>
        </p:nvCxnSpPr>
        <p:spPr>
          <a:xfrm>
            <a:off x="8274476" y="139353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6" name="Google Shape;396;p21"/>
          <p:cNvSpPr/>
          <p:nvPr/>
        </p:nvSpPr>
        <p:spPr>
          <a:xfrm flipH="1">
            <a:off x="7733551" y="2147778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</a:t>
            </a:r>
            <a:endParaRPr/>
          </a:p>
        </p:txBody>
      </p:sp>
      <p:sp>
        <p:nvSpPr>
          <p:cNvPr id="397" name="Google Shape;397;p21"/>
          <p:cNvSpPr/>
          <p:nvPr/>
        </p:nvSpPr>
        <p:spPr>
          <a:xfrm>
            <a:off x="7733826" y="2299709"/>
            <a:ext cx="1401300" cy="141600"/>
          </a:xfrm>
          <a:prstGeom prst="parallelogram">
            <a:avLst>
              <a:gd fmla="val 96952" name="adj"/>
            </a:avLst>
          </a:prstGeom>
          <a:solidFill>
            <a:srgbClr val="9A19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1"/>
          <p:cNvSpPr txBox="1"/>
          <p:nvPr/>
        </p:nvSpPr>
        <p:spPr>
          <a:xfrm>
            <a:off x="7694280" y="1272135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7</a:t>
            </a:r>
            <a:endParaRPr b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99" name="Google Shape;399;p21"/>
          <p:cNvSpPr/>
          <p:nvPr/>
        </p:nvSpPr>
        <p:spPr>
          <a:xfrm>
            <a:off x="2256900" y="3013950"/>
            <a:ext cx="3025500" cy="2170500"/>
          </a:xfrm>
          <a:prstGeom prst="rect">
            <a:avLst/>
          </a:prstGeom>
          <a:solidFill>
            <a:srgbClr val="9A192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0177" y="3437462"/>
            <a:ext cx="1615299" cy="116178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1"/>
          <p:cNvSpPr txBox="1"/>
          <p:nvPr>
            <p:ph idx="1" type="body"/>
          </p:nvPr>
        </p:nvSpPr>
        <p:spPr>
          <a:xfrm>
            <a:off x="2356475" y="3096850"/>
            <a:ext cx="2832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2" name="Google Shape;402;p21"/>
          <p:cNvSpPr txBox="1"/>
          <p:nvPr>
            <p:ph idx="2" type="body"/>
          </p:nvPr>
        </p:nvSpPr>
        <p:spPr>
          <a:xfrm>
            <a:off x="5389425" y="3111000"/>
            <a:ext cx="3449700" cy="19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3" name="Google Shape;403;p21"/>
          <p:cNvSpPr txBox="1"/>
          <p:nvPr>
            <p:ph idx="3" type="body"/>
          </p:nvPr>
        </p:nvSpPr>
        <p:spPr>
          <a:xfrm>
            <a:off x="50550" y="2547875"/>
            <a:ext cx="13920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4" name="Google Shape;404;p21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21"/>
          <p:cNvSpPr txBox="1"/>
          <p:nvPr>
            <p:ph idx="4" type="body"/>
          </p:nvPr>
        </p:nvSpPr>
        <p:spPr>
          <a:xfrm>
            <a:off x="2725425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6" name="Google Shape;406;p21"/>
          <p:cNvSpPr txBox="1"/>
          <p:nvPr>
            <p:ph idx="5" type="body"/>
          </p:nvPr>
        </p:nvSpPr>
        <p:spPr>
          <a:xfrm>
            <a:off x="4007350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7" name="Google Shape;407;p21"/>
          <p:cNvSpPr txBox="1"/>
          <p:nvPr>
            <p:ph idx="6" type="body"/>
          </p:nvPr>
        </p:nvSpPr>
        <p:spPr>
          <a:xfrm>
            <a:off x="1442625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8" name="Google Shape;408;p21"/>
          <p:cNvSpPr txBox="1"/>
          <p:nvPr>
            <p:ph idx="7" type="body"/>
          </p:nvPr>
        </p:nvSpPr>
        <p:spPr>
          <a:xfrm>
            <a:off x="7852325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9" name="Google Shape;409;p21"/>
          <p:cNvSpPr txBox="1"/>
          <p:nvPr>
            <p:ph idx="8" type="body"/>
          </p:nvPr>
        </p:nvSpPr>
        <p:spPr>
          <a:xfrm>
            <a:off x="5281800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0" name="Google Shape;410;p21"/>
          <p:cNvSpPr txBox="1"/>
          <p:nvPr>
            <p:ph idx="9" type="body"/>
          </p:nvPr>
        </p:nvSpPr>
        <p:spPr>
          <a:xfrm>
            <a:off x="6563725" y="2547875"/>
            <a:ext cx="12828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857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➔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857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857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857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857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857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○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857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◆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857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 sz="9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75">
          <p15:clr>
            <a:srgbClr val="FA7B17"/>
          </p15:clr>
        </p15:guide>
        <p15:guide id="2" pos="5568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zones verticales">
  <p:cSld name="TITLE_AND_TWO_COLUMNS_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2"/>
          <p:cNvSpPr/>
          <p:nvPr/>
        </p:nvSpPr>
        <p:spPr>
          <a:xfrm>
            <a:off x="-9800" y="1836100"/>
            <a:ext cx="5290200" cy="3327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3" name="Google Shape;413;p22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5276925" y="0"/>
            <a:ext cx="3914700" cy="5172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5" name="Google Shape;415;p22"/>
          <p:cNvSpPr txBox="1"/>
          <p:nvPr/>
        </p:nvSpPr>
        <p:spPr>
          <a:xfrm>
            <a:off x="414475" y="3148600"/>
            <a:ext cx="45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16" name="Google Shape;416;p22"/>
          <p:cNvSpPr txBox="1"/>
          <p:nvPr/>
        </p:nvSpPr>
        <p:spPr>
          <a:xfrm>
            <a:off x="-9801" y="1497389"/>
            <a:ext cx="5290200" cy="3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7" name="Google Shape;417;p22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18" name="Google Shape;418;p22"/>
          <p:cNvSpPr txBox="1"/>
          <p:nvPr/>
        </p:nvSpPr>
        <p:spPr>
          <a:xfrm>
            <a:off x="5517175" y="927200"/>
            <a:ext cx="3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64944"/>
              </a:solidFill>
            </a:endParaRPr>
          </a:p>
        </p:txBody>
      </p:sp>
      <p:sp>
        <p:nvSpPr>
          <p:cNvPr id="419" name="Google Shape;419;p22"/>
          <p:cNvSpPr txBox="1"/>
          <p:nvPr>
            <p:ph idx="1" type="body"/>
          </p:nvPr>
        </p:nvSpPr>
        <p:spPr>
          <a:xfrm>
            <a:off x="485775" y="2010375"/>
            <a:ext cx="46596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0" name="Google Shape;420;p22"/>
          <p:cNvSpPr txBox="1"/>
          <p:nvPr>
            <p:ph idx="2" type="body"/>
          </p:nvPr>
        </p:nvSpPr>
        <p:spPr>
          <a:xfrm>
            <a:off x="5465200" y="819150"/>
            <a:ext cx="336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1" name="Google Shape;421;p22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22" name="Google Shape;422;p22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2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22"/>
          <p:cNvSpPr txBox="1"/>
          <p:nvPr>
            <p:ph idx="3" type="body"/>
          </p:nvPr>
        </p:nvSpPr>
        <p:spPr>
          <a:xfrm>
            <a:off x="485775" y="1497425"/>
            <a:ext cx="4674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➔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◆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  <p15:guide id="3" pos="306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ure d'écran 1">
  <p:cSld name="TITLE_AND_TWO_COLUMNS_1_1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3"/>
          <p:cNvSpPr/>
          <p:nvPr/>
        </p:nvSpPr>
        <p:spPr>
          <a:xfrm>
            <a:off x="5276925" y="0"/>
            <a:ext cx="3867000" cy="5172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7" name="Google Shape;427;p23"/>
          <p:cNvSpPr/>
          <p:nvPr/>
        </p:nvSpPr>
        <p:spPr>
          <a:xfrm>
            <a:off x="-9800" y="1327400"/>
            <a:ext cx="5290200" cy="3835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8" name="Google Shape;428;p23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414475" y="3148600"/>
            <a:ext cx="45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30" name="Google Shape;430;p23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5517175" y="927200"/>
            <a:ext cx="3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64944"/>
              </a:solidFill>
            </a:endParaRPr>
          </a:p>
        </p:txBody>
      </p:sp>
      <p:sp>
        <p:nvSpPr>
          <p:cNvPr id="432" name="Google Shape;432;p23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3" name="Google Shape;433;p23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23"/>
          <p:cNvSpPr txBox="1"/>
          <p:nvPr>
            <p:ph idx="1" type="body"/>
          </p:nvPr>
        </p:nvSpPr>
        <p:spPr>
          <a:xfrm>
            <a:off x="5465200" y="819150"/>
            <a:ext cx="336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166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ure d'écran 2">
  <p:cSld name="TITLE_AND_TWO_COLUMNS_1_1_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/>
          <p:nvPr/>
        </p:nvSpPr>
        <p:spPr>
          <a:xfrm>
            <a:off x="5276925" y="0"/>
            <a:ext cx="3867000" cy="5172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-9800" y="1327400"/>
            <a:ext cx="5290200" cy="3835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24"/>
          <p:cNvSpPr txBox="1"/>
          <p:nvPr/>
        </p:nvSpPr>
        <p:spPr>
          <a:xfrm>
            <a:off x="414475" y="3148600"/>
            <a:ext cx="45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40" name="Google Shape;440;p24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>
            <a:off x="5517175" y="927200"/>
            <a:ext cx="3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64944"/>
              </a:solidFill>
            </a:endParaRPr>
          </a:p>
        </p:txBody>
      </p:sp>
      <p:pic>
        <p:nvPicPr>
          <p:cNvPr id="442" name="Google Shape;44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05774" y="3764525"/>
            <a:ext cx="1653427" cy="11892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4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4" name="Google Shape;444;p24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24"/>
          <p:cNvSpPr txBox="1"/>
          <p:nvPr>
            <p:ph idx="1" type="body"/>
          </p:nvPr>
        </p:nvSpPr>
        <p:spPr>
          <a:xfrm>
            <a:off x="5465200" y="819150"/>
            <a:ext cx="3366000" cy="29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4">
          <p15:clr>
            <a:srgbClr val="FA7B17"/>
          </p15:clr>
        </p15:guide>
        <p15:guide id="2" pos="166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ure d'écran 3">
  <p:cSld name="TITLE_AND_TWO_COLUMNS_1_1_1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/>
          <p:nvPr/>
        </p:nvSpPr>
        <p:spPr>
          <a:xfrm>
            <a:off x="5276925" y="0"/>
            <a:ext cx="3914700" cy="5172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8" name="Google Shape;448;p25"/>
          <p:cNvSpPr/>
          <p:nvPr/>
        </p:nvSpPr>
        <p:spPr>
          <a:xfrm>
            <a:off x="-9800" y="1327400"/>
            <a:ext cx="5290200" cy="3835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49" name="Google Shape;449;p25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5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1" name="Google Shape;451;p25"/>
          <p:cNvSpPr txBox="1"/>
          <p:nvPr/>
        </p:nvSpPr>
        <p:spPr>
          <a:xfrm>
            <a:off x="5517175" y="927200"/>
            <a:ext cx="3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64944"/>
              </a:solidFill>
            </a:endParaRPr>
          </a:p>
        </p:txBody>
      </p:sp>
      <p:pic>
        <p:nvPicPr>
          <p:cNvPr id="452" name="Google Shape;45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8025" y="3937676"/>
            <a:ext cx="2415002" cy="11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5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25"/>
          <p:cNvSpPr txBox="1"/>
          <p:nvPr>
            <p:ph idx="1" type="body"/>
          </p:nvPr>
        </p:nvSpPr>
        <p:spPr>
          <a:xfrm>
            <a:off x="5465200" y="819150"/>
            <a:ext cx="33660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55" name="Google Shape;455;p25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105">
          <p15:clr>
            <a:srgbClr val="FA7B17"/>
          </p15:clr>
        </p15:guide>
        <p15:guide id="2" pos="166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ure d'écran 4">
  <p:cSld name="TITLE_AND_TWO_COLUMNS_1_1_1_1_1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/>
          <p:nvPr/>
        </p:nvSpPr>
        <p:spPr>
          <a:xfrm>
            <a:off x="5276925" y="0"/>
            <a:ext cx="3914700" cy="51729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8" name="Google Shape;458;p26"/>
          <p:cNvSpPr/>
          <p:nvPr/>
        </p:nvSpPr>
        <p:spPr>
          <a:xfrm>
            <a:off x="-9800" y="1327400"/>
            <a:ext cx="5290200" cy="38358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59" name="Google Shape;459;p26"/>
          <p:cNvSpPr txBox="1"/>
          <p:nvPr/>
        </p:nvSpPr>
        <p:spPr>
          <a:xfrm>
            <a:off x="574725" y="347625"/>
            <a:ext cx="434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232B5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26"/>
          <p:cNvSpPr txBox="1"/>
          <p:nvPr/>
        </p:nvSpPr>
        <p:spPr>
          <a:xfrm>
            <a:off x="414475" y="3148600"/>
            <a:ext cx="45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461" name="Google Shape;461;p26"/>
          <p:cNvSpPr txBox="1"/>
          <p:nvPr/>
        </p:nvSpPr>
        <p:spPr>
          <a:xfrm>
            <a:off x="5591171" y="1651197"/>
            <a:ext cx="10356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62" name="Google Shape;462;p26"/>
          <p:cNvSpPr txBox="1"/>
          <p:nvPr/>
        </p:nvSpPr>
        <p:spPr>
          <a:xfrm>
            <a:off x="5517175" y="927200"/>
            <a:ext cx="32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64944"/>
              </a:solidFill>
            </a:endParaRPr>
          </a:p>
        </p:txBody>
      </p:sp>
      <p:pic>
        <p:nvPicPr>
          <p:cNvPr id="463" name="Google Shape;46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2127" y="3960000"/>
            <a:ext cx="1239624" cy="104532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6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5" name="Google Shape;465;p26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26"/>
          <p:cNvSpPr txBox="1"/>
          <p:nvPr>
            <p:ph idx="1" type="body"/>
          </p:nvPr>
        </p:nvSpPr>
        <p:spPr>
          <a:xfrm>
            <a:off x="5465200" y="819150"/>
            <a:ext cx="3366000" cy="31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4">
          <p15:clr>
            <a:srgbClr val="FA7B17"/>
          </p15:clr>
        </p15:guide>
        <p15:guide id="2" pos="166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" type="blank">
  <p:cSld name="BLANK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"/>
          <p:cNvSpPr/>
          <p:nvPr/>
        </p:nvSpPr>
        <p:spPr>
          <a:xfrm>
            <a:off x="5291162" y="0"/>
            <a:ext cx="3861600" cy="22023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7"/>
          <p:cNvSpPr/>
          <p:nvPr/>
        </p:nvSpPr>
        <p:spPr>
          <a:xfrm>
            <a:off x="-9750" y="2202225"/>
            <a:ext cx="9162600" cy="30117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0" name="Google Shape;47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47075" y="1266475"/>
            <a:ext cx="2245248" cy="8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>
  <p:cSld name="BLANK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5291162" y="0"/>
            <a:ext cx="3861600" cy="22023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9750" y="2202225"/>
            <a:ext cx="9162600" cy="30117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1839900" y="2571750"/>
            <a:ext cx="54633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b="1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1840350" y="3511800"/>
            <a:ext cx="54633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47075" y="1266475"/>
            <a:ext cx="2245248" cy="84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e">
  <p:cSld name="BIG_NUMB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5282338" y="-58800"/>
            <a:ext cx="3900600" cy="52221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➔"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-9801" y="4503226"/>
            <a:ext cx="5290200" cy="6600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476475" y="819100"/>
            <a:ext cx="3362700" cy="3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2892288" y="819101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3" type="body"/>
          </p:nvPr>
        </p:nvSpPr>
        <p:spPr>
          <a:xfrm>
            <a:off x="2892288" y="1555654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4" type="body"/>
          </p:nvPr>
        </p:nvSpPr>
        <p:spPr>
          <a:xfrm>
            <a:off x="2892288" y="2292207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5" type="body"/>
          </p:nvPr>
        </p:nvSpPr>
        <p:spPr>
          <a:xfrm>
            <a:off x="2892288" y="3028760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6" type="body"/>
          </p:nvPr>
        </p:nvSpPr>
        <p:spPr>
          <a:xfrm>
            <a:off x="2892288" y="3765313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7" type="body"/>
          </p:nvPr>
        </p:nvSpPr>
        <p:spPr>
          <a:xfrm>
            <a:off x="485783" y="819101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8" type="body"/>
          </p:nvPr>
        </p:nvSpPr>
        <p:spPr>
          <a:xfrm>
            <a:off x="485783" y="1559042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9" type="body"/>
          </p:nvPr>
        </p:nvSpPr>
        <p:spPr>
          <a:xfrm>
            <a:off x="485775" y="2295600"/>
            <a:ext cx="21231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●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○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200"/>
              <a:buFont typeface="Barlow"/>
              <a:buChar char="■"/>
              <a:defRPr sz="1200"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3" type="body"/>
          </p:nvPr>
        </p:nvSpPr>
        <p:spPr>
          <a:xfrm>
            <a:off x="485783" y="3032147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14" type="body"/>
          </p:nvPr>
        </p:nvSpPr>
        <p:spPr>
          <a:xfrm>
            <a:off x="485783" y="3768700"/>
            <a:ext cx="21066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●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○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Barlow"/>
              <a:buChar char="■"/>
              <a:def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18">
          <p15:clr>
            <a:srgbClr val="FA7B17"/>
          </p15:clr>
        </p15:guide>
        <p15:guide id="2" pos="556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zones">
  <p:cSld name="SECTION_HEADER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-9800" y="2715775"/>
            <a:ext cx="9162000" cy="24456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328750" y="937313"/>
            <a:ext cx="467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328750" y="1278000"/>
            <a:ext cx="51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6" name="Google Shape;56;p6"/>
          <p:cNvSpPr txBox="1"/>
          <p:nvPr>
            <p:ph idx="1" type="body"/>
          </p:nvPr>
        </p:nvSpPr>
        <p:spPr>
          <a:xfrm>
            <a:off x="477750" y="819150"/>
            <a:ext cx="83535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2" type="body"/>
          </p:nvPr>
        </p:nvSpPr>
        <p:spPr>
          <a:xfrm>
            <a:off x="477750" y="2907725"/>
            <a:ext cx="83535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  <p15:guide id="3" orient="horz" pos="516">
          <p15:clr>
            <a:srgbClr val="FA7B17"/>
          </p15:clr>
        </p15:guide>
        <p15:guide id="4" pos="301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bleue">
  <p:cSld name="SECTION_HEADER_1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-9800" y="705250"/>
            <a:ext cx="9162000" cy="44562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5" name="Google Shape;65;p7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477750" y="819150"/>
            <a:ext cx="83535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●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○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Barlow"/>
              <a:buChar char="■"/>
              <a:defRPr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blanche">
  <p:cSld name="SECTION_HEADER_1_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/>
        </p:nvSpPr>
        <p:spPr>
          <a:xfrm>
            <a:off x="328750" y="1278000"/>
            <a:ext cx="51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477750" y="819150"/>
            <a:ext cx="83535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>
            <a:off x="1110800" y="4716025"/>
            <a:ext cx="8041800" cy="4455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  <p15:guide id="3" pos="301">
          <p15:clr>
            <a:srgbClr val="FA7B17"/>
          </p15:clr>
        </p15:guide>
        <p15:guide id="4" orient="horz" pos="36">
          <p15:clr>
            <a:srgbClr val="FA7B17"/>
          </p15:clr>
        </p15:guide>
        <p15:guide id="5" orient="horz" pos="51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zones horizontales">
  <p:cSld name="SECTION_HEADER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-9800" y="2715775"/>
            <a:ext cx="9162000" cy="24456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328750" y="1278000"/>
            <a:ext cx="517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7" name="Google Shape;77;p9"/>
          <p:cNvSpPr txBox="1"/>
          <p:nvPr>
            <p:ph idx="1" type="body"/>
          </p:nvPr>
        </p:nvSpPr>
        <p:spPr>
          <a:xfrm>
            <a:off x="473950" y="819150"/>
            <a:ext cx="40326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4674550" y="819250"/>
            <a:ext cx="41568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●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○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400"/>
              <a:buFont typeface="Barlow"/>
              <a:buChar char="■"/>
              <a:defRPr>
                <a:solidFill>
                  <a:srgbClr val="232B50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pic>
        <p:nvPicPr>
          <p:cNvPr id="79" name="Google Shape;79;p9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3" type="body"/>
          </p:nvPr>
        </p:nvSpPr>
        <p:spPr>
          <a:xfrm>
            <a:off x="477750" y="2907725"/>
            <a:ext cx="83535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5563">
          <p15:clr>
            <a:srgbClr val="FA7B17"/>
          </p15:clr>
        </p15:guide>
        <p15:guide id="3" pos="299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zones verticales">
  <p:cSld name="CUSTOM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5291112" y="0"/>
            <a:ext cx="3861600" cy="4801800"/>
          </a:xfrm>
          <a:prstGeom prst="rect">
            <a:avLst/>
          </a:prstGeom>
          <a:solidFill>
            <a:srgbClr val="D7D6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110800" y="4716025"/>
            <a:ext cx="8041800" cy="445500"/>
          </a:xfrm>
          <a:prstGeom prst="rect">
            <a:avLst/>
          </a:prstGeom>
          <a:solidFill>
            <a:srgbClr val="232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485775" y="819150"/>
            <a:ext cx="46596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2" type="body"/>
          </p:nvPr>
        </p:nvSpPr>
        <p:spPr>
          <a:xfrm>
            <a:off x="5476475" y="552850"/>
            <a:ext cx="33627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●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○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"/>
              <a:buChar char="■"/>
              <a:defRPr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buNone/>
              <a:defRPr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2">
            <a:alphaModFix/>
          </a:blip>
          <a:srcRect b="0" l="3288" r="3297" t="0"/>
          <a:stretch/>
        </p:blipFill>
        <p:spPr>
          <a:xfrm>
            <a:off x="334901" y="4751476"/>
            <a:ext cx="332650" cy="3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rgbClr val="232B5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73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5" Type="http://schemas.openxmlformats.org/officeDocument/2006/relationships/image" Target="../media/image3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png"/><Relationship Id="rId4" Type="http://schemas.openxmlformats.org/officeDocument/2006/relationships/image" Target="../media/image30.png"/><Relationship Id="rId5" Type="http://schemas.openxmlformats.org/officeDocument/2006/relationships/hyperlink" Target="mailto:Support@lore.fr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Relationship Id="rId6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im.lore-finance.com" TargetMode="External"/><Relationship Id="rId4" Type="http://schemas.openxmlformats.org/officeDocument/2006/relationships/hyperlink" Target="mailto:support@lore-finance.com" TargetMode="External"/><Relationship Id="rId5" Type="http://schemas.openxmlformats.org/officeDocument/2006/relationships/hyperlink" Target="https://help.lore-finance.com/articles/kb-tickets/n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Relationship Id="rId6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8"/>
          <p:cNvSpPr txBox="1"/>
          <p:nvPr/>
        </p:nvSpPr>
        <p:spPr>
          <a:xfrm>
            <a:off x="2877400" y="3128675"/>
            <a:ext cx="4702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Merci de nous rejoindre !</a:t>
            </a:r>
            <a:endParaRPr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Nous allons bientôt commencer</a:t>
            </a:r>
            <a:endParaRPr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76" name="Google Shape;4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275" y="103725"/>
            <a:ext cx="3056351" cy="20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7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82" name="Google Shape;582;p37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Focus sur la vue En Campagne</a:t>
            </a:r>
            <a:endParaRPr/>
          </a:p>
        </p:txBody>
      </p:sp>
      <p:sp>
        <p:nvSpPr>
          <p:cNvPr id="583" name="Google Shape;583;p37"/>
          <p:cNvSpPr txBox="1"/>
          <p:nvPr>
            <p:ph idx="2" type="body"/>
          </p:nvPr>
        </p:nvSpPr>
        <p:spPr>
          <a:xfrm>
            <a:off x="5476475" y="202350"/>
            <a:ext cx="3362700" cy="8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Fonctionnalités</a:t>
            </a:r>
            <a:endParaRPr b="1" sz="1500"/>
          </a:p>
          <a:p>
            <a:pPr indent="-323850" lvl="0" marL="457200" rtl="0" algn="just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Visualisation des échéances à venir de la campagne</a:t>
            </a:r>
            <a:endParaRPr sz="1500"/>
          </a:p>
        </p:txBody>
      </p:sp>
      <p:sp>
        <p:nvSpPr>
          <p:cNvPr id="584" name="Google Shape;584;p37"/>
          <p:cNvSpPr txBox="1"/>
          <p:nvPr>
            <p:ph idx="2" type="body"/>
          </p:nvPr>
        </p:nvSpPr>
        <p:spPr>
          <a:xfrm>
            <a:off x="5476475" y="1079249"/>
            <a:ext cx="3362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Liste des étapes de la campagne et mise en avant de l’étape en cours</a:t>
            </a:r>
            <a:endParaRPr/>
          </a:p>
        </p:txBody>
      </p:sp>
      <p:grpSp>
        <p:nvGrpSpPr>
          <p:cNvPr id="585" name="Google Shape;585;p37"/>
          <p:cNvGrpSpPr/>
          <p:nvPr/>
        </p:nvGrpSpPr>
        <p:grpSpPr>
          <a:xfrm>
            <a:off x="192575" y="4094625"/>
            <a:ext cx="4782300" cy="510600"/>
            <a:chOff x="213825" y="4591325"/>
            <a:chExt cx="4782300" cy="510600"/>
          </a:xfrm>
        </p:grpSpPr>
        <p:sp>
          <p:nvSpPr>
            <p:cNvPr id="586" name="Google Shape;586;p37"/>
            <p:cNvSpPr/>
            <p:nvPr/>
          </p:nvSpPr>
          <p:spPr>
            <a:xfrm>
              <a:off x="213825" y="4591325"/>
              <a:ext cx="4782300" cy="510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5400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Vous pouvez dès aujourd’hui </a:t>
              </a: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faire</a:t>
              </a: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les </a:t>
              </a:r>
              <a:r>
                <a:rPr b="1"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3 premières étapes</a:t>
              </a: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      </a:t>
              </a:r>
              <a:endPara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587" name="Google Shape;587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1450" y="4641200"/>
              <a:ext cx="368650" cy="36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8" name="Google Shape;588;p37"/>
          <p:cNvSpPr txBox="1"/>
          <p:nvPr>
            <p:ph idx="2" type="body"/>
          </p:nvPr>
        </p:nvSpPr>
        <p:spPr>
          <a:xfrm>
            <a:off x="5476475" y="2336557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Mise en avant des alertes et des retards</a:t>
            </a:r>
            <a:endParaRPr/>
          </a:p>
        </p:txBody>
      </p:sp>
      <p:sp>
        <p:nvSpPr>
          <p:cNvPr id="589" name="Google Shape;589;p37"/>
          <p:cNvSpPr txBox="1"/>
          <p:nvPr>
            <p:ph idx="2" type="body"/>
          </p:nvPr>
        </p:nvSpPr>
        <p:spPr>
          <a:xfrm>
            <a:off x="5476475" y="3446916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Visualisations de l’avancement global de la campagne</a:t>
            </a:r>
            <a:endParaRPr/>
          </a:p>
        </p:txBody>
      </p:sp>
      <p:sp>
        <p:nvSpPr>
          <p:cNvPr id="590" name="Google Shape;590;p37"/>
          <p:cNvSpPr txBox="1"/>
          <p:nvPr>
            <p:ph idx="2" type="body"/>
          </p:nvPr>
        </p:nvSpPr>
        <p:spPr>
          <a:xfrm>
            <a:off x="5476475" y="3993488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Bandeau des Actualités Loré, Wim et fiscales</a:t>
            </a:r>
            <a:endParaRPr sz="1500"/>
          </a:p>
        </p:txBody>
      </p:sp>
      <p:sp>
        <p:nvSpPr>
          <p:cNvPr id="591" name="Google Shape;591;p37"/>
          <p:cNvSpPr txBox="1"/>
          <p:nvPr>
            <p:ph idx="2" type="body"/>
          </p:nvPr>
        </p:nvSpPr>
        <p:spPr>
          <a:xfrm>
            <a:off x="5476475" y="2866360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Liens d’actions redirigeant vers les pages de l’application</a:t>
            </a:r>
            <a:endParaRPr/>
          </a:p>
        </p:txBody>
      </p:sp>
      <p:sp>
        <p:nvSpPr>
          <p:cNvPr id="592" name="Google Shape;592;p37"/>
          <p:cNvSpPr txBox="1"/>
          <p:nvPr>
            <p:ph idx="2" type="body"/>
          </p:nvPr>
        </p:nvSpPr>
        <p:spPr>
          <a:xfrm>
            <a:off x="5476475" y="1807201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Pense bête avec le détail de l’attendu et des liens utiles</a:t>
            </a:r>
            <a:endParaRPr/>
          </a:p>
        </p:txBody>
      </p:sp>
      <p:pic>
        <p:nvPicPr>
          <p:cNvPr id="593" name="Google Shape;59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5" y="620200"/>
            <a:ext cx="5306010" cy="334717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37"/>
          <p:cNvSpPr/>
          <p:nvPr/>
        </p:nvSpPr>
        <p:spPr>
          <a:xfrm>
            <a:off x="72275" y="655725"/>
            <a:ext cx="3974700" cy="5922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72275" y="1299150"/>
            <a:ext cx="2259900" cy="20886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2332175" y="2806650"/>
            <a:ext cx="1665000" cy="7074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2332175" y="1797738"/>
            <a:ext cx="1665000" cy="992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628375" y="1680914"/>
            <a:ext cx="450000" cy="116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546975" y="981959"/>
            <a:ext cx="548700" cy="2094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1609675" y="1680931"/>
            <a:ext cx="548700" cy="2094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1315750" y="1940250"/>
            <a:ext cx="842700" cy="2094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4085725" y="620194"/>
            <a:ext cx="1255800" cy="5352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4085725" y="1155453"/>
            <a:ext cx="1255800" cy="8436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8"/>
          <p:cNvSpPr txBox="1"/>
          <p:nvPr>
            <p:ph type="title"/>
          </p:nvPr>
        </p:nvSpPr>
        <p:spPr>
          <a:xfrm>
            <a:off x="1839900" y="2571750"/>
            <a:ext cx="54633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2.	Présentation du Compte Rendu d’Audit 2023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9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2.1	</a:t>
            </a:r>
            <a:r>
              <a:rPr lang="fr"/>
              <a:t>DISPONIBILITÉ</a:t>
            </a:r>
            <a:r>
              <a:rPr lang="fr"/>
              <a:t> ET MISE À JOUR</a:t>
            </a:r>
            <a:endParaRPr/>
          </a:p>
        </p:txBody>
      </p:sp>
      <p:sp>
        <p:nvSpPr>
          <p:cNvPr id="614" name="Google Shape;614;p39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15" name="Google Shape;615;p39"/>
          <p:cNvSpPr txBox="1"/>
          <p:nvPr>
            <p:ph idx="1" type="body"/>
          </p:nvPr>
        </p:nvSpPr>
        <p:spPr>
          <a:xfrm>
            <a:off x="282150" y="705250"/>
            <a:ext cx="7302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Disponibilité</a:t>
            </a:r>
            <a:endParaRPr b="1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Le rapport d’audit 2023 disponible sur la base des données d’avril 2024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Uniquement disponible sur la page d’accueil “Hors Campagne”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Nécessité d’avoir terminée la campagne</a:t>
            </a:r>
            <a:endParaRPr sz="1500"/>
          </a:p>
        </p:txBody>
      </p:sp>
      <p:sp>
        <p:nvSpPr>
          <p:cNvPr id="616" name="Google Shape;616;p39"/>
          <p:cNvSpPr txBox="1"/>
          <p:nvPr>
            <p:ph idx="2" type="body"/>
          </p:nvPr>
        </p:nvSpPr>
        <p:spPr>
          <a:xfrm>
            <a:off x="316475" y="2156450"/>
            <a:ext cx="7647600" cy="14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Mise à jour des données</a:t>
            </a:r>
            <a:endParaRPr b="1" sz="1500"/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La màj des données du compte rendu d’audit </a:t>
            </a:r>
            <a:r>
              <a:rPr b="1" lang="fr" sz="1500" u="sng"/>
              <a:t>n’est pas</a:t>
            </a:r>
            <a:r>
              <a:rPr lang="fr" sz="1500"/>
              <a:t> automatique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Pour une demande de mise à jour du compte rendu d’audit, contacter le support via un formulaire 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0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22" name="Google Shape;622;p40"/>
          <p:cNvSpPr txBox="1"/>
          <p:nvPr>
            <p:ph type="title"/>
          </p:nvPr>
        </p:nvSpPr>
        <p:spPr>
          <a:xfrm>
            <a:off x="282150" y="57550"/>
            <a:ext cx="42900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1"/>
                </a:solidFill>
              </a:rPr>
              <a:t>2.2	PRE-REQUIS</a:t>
            </a:r>
            <a:endParaRPr/>
          </a:p>
        </p:txBody>
      </p:sp>
      <p:sp>
        <p:nvSpPr>
          <p:cNvPr id="623" name="Google Shape;623;p40"/>
          <p:cNvSpPr txBox="1"/>
          <p:nvPr>
            <p:ph idx="1" type="body"/>
          </p:nvPr>
        </p:nvSpPr>
        <p:spPr>
          <a:xfrm>
            <a:off x="282150" y="705250"/>
            <a:ext cx="4868700" cy="26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FIABILISATION DES </a:t>
            </a:r>
            <a:r>
              <a:rPr b="1" lang="fr" sz="1500"/>
              <a:t>DONNÉES</a:t>
            </a:r>
            <a:endParaRPr b="1" sz="1500"/>
          </a:p>
          <a:p>
            <a:pPr indent="-323850" lvl="0" marL="457200" rtl="0" algn="just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b="1" lang="fr" sz="1500"/>
              <a:t>Avis</a:t>
            </a:r>
            <a:r>
              <a:rPr lang="fr" sz="1500"/>
              <a:t> : Aucun avis au statut à corriger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fr" sz="1500"/>
              <a:t>ERP</a:t>
            </a:r>
            <a:r>
              <a:rPr lang="fr" sz="1500"/>
              <a:t> :	Données utilisées dans la génération des compte rendu :</a:t>
            </a:r>
            <a:endParaRPr sz="1500"/>
          </a:p>
          <a:p>
            <a:pPr indent="-323850" lvl="1" marL="914400" rtl="0" algn="just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/>
              <a:t>Date d’achèvement des travaux</a:t>
            </a:r>
            <a:endParaRPr sz="1500"/>
          </a:p>
          <a:p>
            <a:pPr indent="-323850" lvl="1" marL="914400" rtl="0" algn="just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/>
              <a:t>Date de </a:t>
            </a:r>
            <a:r>
              <a:rPr b="1" lang="fr" sz="1500"/>
              <a:t>signature du prêt</a:t>
            </a:r>
            <a:endParaRPr b="1" sz="1500"/>
          </a:p>
          <a:p>
            <a:pPr indent="-323850" lvl="1" marL="914400" rtl="0" algn="just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/>
              <a:t>Appartenance à une zone </a:t>
            </a:r>
            <a:r>
              <a:rPr b="1" lang="fr" sz="1500"/>
              <a:t>QPV</a:t>
            </a:r>
            <a:endParaRPr b="1" sz="1500"/>
          </a:p>
          <a:p>
            <a:pPr indent="-323850" lvl="1" marL="914400" rtl="0" algn="just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/>
              <a:t>Conventionnement</a:t>
            </a:r>
            <a:endParaRPr sz="1500"/>
          </a:p>
          <a:p>
            <a:pPr indent="-323850" lvl="1" marL="914400" rtl="0" algn="just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r" sz="1500"/>
              <a:t>Date de </a:t>
            </a:r>
            <a:r>
              <a:rPr b="1" lang="fr" sz="1500"/>
              <a:t>fin de MES</a:t>
            </a:r>
            <a:r>
              <a:rPr lang="fr" sz="1500"/>
              <a:t> (fin de gestion)</a:t>
            </a:r>
            <a:endParaRPr sz="1500"/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fr" sz="1500"/>
              <a:t>Rapprochement</a:t>
            </a:r>
            <a:endParaRPr b="1" sz="1500"/>
          </a:p>
        </p:txBody>
      </p:sp>
      <p:pic>
        <p:nvPicPr>
          <p:cNvPr id="624" name="Google Shape;6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525" y="15655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40"/>
          <p:cNvSpPr/>
          <p:nvPr/>
        </p:nvSpPr>
        <p:spPr>
          <a:xfrm>
            <a:off x="6004800" y="57550"/>
            <a:ext cx="3021300" cy="79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2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Comment contrôler mes données?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6" name="Google Shape;626;p40"/>
          <p:cNvSpPr txBox="1"/>
          <p:nvPr>
            <p:ph idx="1" type="body"/>
          </p:nvPr>
        </p:nvSpPr>
        <p:spPr>
          <a:xfrm>
            <a:off x="5468500" y="1046275"/>
            <a:ext cx="3362700" cy="8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Exportez les lots </a:t>
            </a:r>
            <a:endParaRPr sz="15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	</a:t>
            </a:r>
            <a:r>
              <a:rPr b="1" lang="fr" sz="1500"/>
              <a:t>-&gt; </a:t>
            </a:r>
            <a:r>
              <a:rPr lang="fr" sz="1500"/>
              <a:t>Administration </a:t>
            </a:r>
            <a:r>
              <a:rPr b="1" lang="fr" sz="1500"/>
              <a:t>-&gt;</a:t>
            </a:r>
            <a:r>
              <a:rPr lang="fr" sz="1500"/>
              <a:t> Données </a:t>
            </a:r>
            <a:r>
              <a:rPr b="1" lang="fr" sz="1500"/>
              <a:t>-&gt; </a:t>
            </a:r>
            <a:r>
              <a:rPr lang="fr" sz="1500"/>
              <a:t>Lots</a:t>
            </a:r>
            <a:r>
              <a:rPr b="1" lang="fr" sz="1500"/>
              <a:t> -&gt; </a:t>
            </a:r>
            <a:r>
              <a:rPr lang="fr" sz="1500"/>
              <a:t>Télécharger</a:t>
            </a:r>
            <a:endParaRPr sz="1500"/>
          </a:p>
        </p:txBody>
      </p:sp>
      <p:pic>
        <p:nvPicPr>
          <p:cNvPr id="627" name="Google Shape;627;p40"/>
          <p:cNvPicPr preferRelativeResize="0"/>
          <p:nvPr/>
        </p:nvPicPr>
        <p:blipFill rotWithShape="1">
          <a:blip r:embed="rId4">
            <a:alphaModFix/>
          </a:blip>
          <a:srcRect b="73716" l="33478" r="35576" t="0"/>
          <a:stretch/>
        </p:blipFill>
        <p:spPr>
          <a:xfrm>
            <a:off x="5468490" y="1936000"/>
            <a:ext cx="548700" cy="59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0"/>
          <p:cNvPicPr preferRelativeResize="0"/>
          <p:nvPr/>
        </p:nvPicPr>
        <p:blipFill rotWithShape="1">
          <a:blip r:embed="rId4">
            <a:alphaModFix/>
          </a:blip>
          <a:srcRect b="76509" l="8035" r="72399" t="938"/>
          <a:stretch/>
        </p:blipFill>
        <p:spPr>
          <a:xfrm>
            <a:off x="5468508" y="1046275"/>
            <a:ext cx="370367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0"/>
          <p:cNvSpPr txBox="1"/>
          <p:nvPr>
            <p:ph idx="1" type="body"/>
          </p:nvPr>
        </p:nvSpPr>
        <p:spPr>
          <a:xfrm>
            <a:off x="5530225" y="1878025"/>
            <a:ext cx="3362700" cy="8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Vérifiez si les données ne sont pas vides ou au mauvais format</a:t>
            </a:r>
            <a:endParaRPr sz="1500"/>
          </a:p>
        </p:txBody>
      </p:sp>
      <p:pic>
        <p:nvPicPr>
          <p:cNvPr id="630" name="Google Shape;630;p40"/>
          <p:cNvPicPr preferRelativeResize="0"/>
          <p:nvPr/>
        </p:nvPicPr>
        <p:blipFill rotWithShape="1">
          <a:blip r:embed="rId4">
            <a:alphaModFix/>
          </a:blip>
          <a:srcRect b="74118" l="66910" r="5953" t="809"/>
          <a:stretch/>
        </p:blipFill>
        <p:spPr>
          <a:xfrm>
            <a:off x="5468499" y="2728663"/>
            <a:ext cx="548700" cy="65162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0"/>
          <p:cNvSpPr/>
          <p:nvPr/>
        </p:nvSpPr>
        <p:spPr>
          <a:xfrm>
            <a:off x="35500" y="4039250"/>
            <a:ext cx="5221200" cy="651600"/>
          </a:xfrm>
          <a:prstGeom prst="rect">
            <a:avLst/>
          </a:prstGeom>
          <a:solidFill>
            <a:srgbClr val="232B5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EEEEE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32" name="Google Shape;63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97" y="4039235"/>
            <a:ext cx="597437" cy="6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0"/>
          <p:cNvSpPr txBox="1"/>
          <p:nvPr/>
        </p:nvSpPr>
        <p:spPr>
          <a:xfrm>
            <a:off x="577525" y="4142150"/>
            <a:ext cx="4785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Utilisez la page 13 </a:t>
            </a:r>
            <a:r>
              <a:rPr b="1" lang="fr" sz="1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DISCLAIMER </a:t>
            </a:r>
            <a:r>
              <a:rPr lang="fr" sz="15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du rapport d’audit</a:t>
            </a:r>
            <a:endParaRPr sz="15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4" name="Google Shape;634;p40"/>
          <p:cNvSpPr txBox="1"/>
          <p:nvPr>
            <p:ph idx="1" type="body"/>
          </p:nvPr>
        </p:nvSpPr>
        <p:spPr>
          <a:xfrm>
            <a:off x="5530225" y="2754921"/>
            <a:ext cx="3362700" cy="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/>
              <a:t>Importez</a:t>
            </a:r>
            <a:r>
              <a:rPr lang="fr" sz="1500"/>
              <a:t> la donnée modifiée</a:t>
            </a:r>
            <a:endParaRPr sz="1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1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0" name="Google Shape;640;p41"/>
          <p:cNvSpPr txBox="1"/>
          <p:nvPr>
            <p:ph type="title"/>
          </p:nvPr>
        </p:nvSpPr>
        <p:spPr>
          <a:xfrm>
            <a:off x="133550" y="57550"/>
            <a:ext cx="51768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1"/>
                </a:solidFill>
              </a:rPr>
              <a:t>2.3	Contenu &amp; Présentation</a:t>
            </a:r>
            <a:endParaRPr/>
          </a:p>
        </p:txBody>
      </p:sp>
      <p:pic>
        <p:nvPicPr>
          <p:cNvPr id="641" name="Google Shape;6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329" y="665450"/>
            <a:ext cx="216550" cy="23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324" y="1105725"/>
            <a:ext cx="216550" cy="23184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1"/>
          <p:cNvSpPr txBox="1"/>
          <p:nvPr>
            <p:ph type="title"/>
          </p:nvPr>
        </p:nvSpPr>
        <p:spPr>
          <a:xfrm>
            <a:off x="5310225" y="600"/>
            <a:ext cx="38337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1"/>
                </a:solidFill>
              </a:rPr>
              <a:t>Prenez rendez-vous</a:t>
            </a:r>
            <a:endParaRPr/>
          </a:p>
        </p:txBody>
      </p:sp>
      <p:sp>
        <p:nvSpPr>
          <p:cNvPr id="644" name="Google Shape;644;p41"/>
          <p:cNvSpPr/>
          <p:nvPr/>
        </p:nvSpPr>
        <p:spPr>
          <a:xfrm>
            <a:off x="5848725" y="1779775"/>
            <a:ext cx="3030900" cy="947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2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Utiliser le ChatBot : </a:t>
            </a:r>
            <a:b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Actualités Loré</a:t>
            </a:r>
            <a:endParaRPr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82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Planifier présentation audit 2023</a:t>
            </a:r>
            <a:endParaRPr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45" name="Google Shape;64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813" y="1747892"/>
            <a:ext cx="599950" cy="5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1"/>
          <p:cNvSpPr txBox="1"/>
          <p:nvPr/>
        </p:nvSpPr>
        <p:spPr>
          <a:xfrm>
            <a:off x="198200" y="965725"/>
            <a:ext cx="5047500" cy="25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600"/>
              <a:buAutoNum type="arabicPeriod"/>
            </a:pP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LOI DE FINANCES 2024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232B50"/>
                </a:solidFill>
                <a:highlight>
                  <a:srgbClr val="FFFFFF"/>
                </a:highlight>
              </a:rPr>
              <a:t>Quel impact de la loi de finances 2024 sur la TFPB? </a:t>
            </a:r>
            <a:endParaRPr sz="11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600"/>
              <a:buAutoNum type="arabicPeriod"/>
            </a:pP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ÉVOLUTIONS</a:t>
            </a: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 WIM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1"/>
                </a:solidFill>
                <a:highlight>
                  <a:schemeClr val="lt1"/>
                </a:highlight>
              </a:rPr>
              <a:t>Grandes évolution de 2023 et 2024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600"/>
              <a:buAutoNum type="arabicPeriod"/>
            </a:pP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VOTRE PROJET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1"/>
                </a:solidFill>
                <a:highlight>
                  <a:schemeClr val="lt1"/>
                </a:highlight>
              </a:rPr>
              <a:t>Comment évoluent mes cotisations, les grands indicateurs et les anomalies? 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600"/>
              <a:buAutoNum type="arabicPeriod"/>
            </a:pP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UNE EQUIPE TOUJOURS A VOTRE COTE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accent1"/>
                </a:solidFill>
                <a:highlight>
                  <a:schemeClr val="lt1"/>
                </a:highlight>
              </a:rPr>
              <a:t>Comment Loré peut m’aider à aller plus loin dans l’optimisation</a:t>
            </a:r>
            <a:endParaRPr b="1" sz="1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32B50"/>
              </a:buClr>
              <a:buSzPts val="1600"/>
              <a:buAutoNum type="arabicPeriod"/>
            </a:pPr>
            <a: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  <a:t>ANNEXES</a:t>
            </a:r>
            <a:br>
              <a:rPr b="1" lang="fr" sz="1600">
                <a:solidFill>
                  <a:srgbClr val="232B50"/>
                </a:solidFill>
                <a:highlight>
                  <a:srgbClr val="FFFFFF"/>
                </a:highlight>
              </a:rPr>
            </a:br>
            <a:r>
              <a:rPr lang="fr" sz="1100">
                <a:solidFill>
                  <a:srgbClr val="232B50"/>
                </a:solidFill>
                <a:highlight>
                  <a:srgbClr val="FFFFFF"/>
                </a:highlight>
              </a:rPr>
              <a:t>Plus de données, plus détaillées</a:t>
            </a:r>
            <a:endParaRPr sz="11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">
                <a:solidFill>
                  <a:schemeClr val="dk1"/>
                </a:solidFill>
                <a:highlight>
                  <a:srgbClr val="FFFFFF"/>
                </a:highlight>
              </a:rPr>
              <a:t>					</a:t>
            </a:r>
            <a:endParaRPr sz="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">
                <a:solidFill>
                  <a:schemeClr val="dk1"/>
                </a:solidFill>
                <a:highlight>
                  <a:srgbClr val="FFFFFF"/>
                </a:highlight>
              </a:rPr>
              <a:t>				</a:t>
            </a:r>
            <a:endParaRPr sz="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">
                <a:solidFill>
                  <a:schemeClr val="dk1"/>
                </a:solidFill>
                <a:highlight>
                  <a:srgbClr val="FFFFFF"/>
                </a:highlight>
              </a:rPr>
              <a:t>			</a:t>
            </a:r>
            <a:endParaRPr sz="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">
                <a:solidFill>
                  <a:schemeClr val="dk1"/>
                </a:solidFill>
              </a:rPr>
              <a:t>		</a:t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647" name="Google Shape;647;p41"/>
          <p:cNvSpPr txBox="1"/>
          <p:nvPr>
            <p:ph idx="1" type="body"/>
          </p:nvPr>
        </p:nvSpPr>
        <p:spPr>
          <a:xfrm>
            <a:off x="5758875" y="597025"/>
            <a:ext cx="2328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Besoin </a:t>
            </a:r>
            <a:r>
              <a:rPr b="1" lang="fr"/>
              <a:t>d'éclaircissement</a:t>
            </a:r>
            <a:r>
              <a:rPr b="1" lang="fr"/>
              <a:t> ? </a:t>
            </a:r>
            <a:endParaRPr b="1"/>
          </a:p>
        </p:txBody>
      </p:sp>
      <p:sp>
        <p:nvSpPr>
          <p:cNvPr id="648" name="Google Shape;648;p41"/>
          <p:cNvSpPr txBox="1"/>
          <p:nvPr>
            <p:ph idx="1" type="body"/>
          </p:nvPr>
        </p:nvSpPr>
        <p:spPr>
          <a:xfrm>
            <a:off x="5758875" y="968000"/>
            <a:ext cx="32106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Envie d’une présentation du compte rendu ?</a:t>
            </a:r>
            <a:endParaRPr b="1"/>
          </a:p>
        </p:txBody>
      </p:sp>
      <p:sp>
        <p:nvSpPr>
          <p:cNvPr id="649" name="Google Shape;649;p41"/>
          <p:cNvSpPr/>
          <p:nvPr/>
        </p:nvSpPr>
        <p:spPr>
          <a:xfrm>
            <a:off x="5329825" y="2640475"/>
            <a:ext cx="3521700" cy="623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82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Nouvelle adresse support à autoriser : </a:t>
            </a:r>
            <a:b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b="1" lang="fr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5"/>
              </a:rPr>
              <a:t>Support@lore.fr</a:t>
            </a:r>
            <a:r>
              <a:rPr b="1" lang="fr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b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2"/>
          <p:cNvSpPr txBox="1"/>
          <p:nvPr>
            <p:ph type="title"/>
          </p:nvPr>
        </p:nvSpPr>
        <p:spPr>
          <a:xfrm>
            <a:off x="1839900" y="2571750"/>
            <a:ext cx="54633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3.	</a:t>
            </a:r>
            <a:r>
              <a:rPr lang="fr" sz="1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Questions / Réponses</a:t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5" name="Google Shape;655;p42"/>
          <p:cNvSpPr txBox="1"/>
          <p:nvPr/>
        </p:nvSpPr>
        <p:spPr>
          <a:xfrm>
            <a:off x="3079314" y="3429000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/>
              <a:t>❓</a:t>
            </a:r>
            <a:endParaRPr sz="5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3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1" name="Google Shape;661;p43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Prochain Rendez-vous</a:t>
            </a:r>
            <a:endParaRPr/>
          </a:p>
        </p:txBody>
      </p:sp>
      <p:pic>
        <p:nvPicPr>
          <p:cNvPr id="662" name="Google Shape;6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00" y="847475"/>
            <a:ext cx="2188850" cy="21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3"/>
          <p:cNvSpPr txBox="1"/>
          <p:nvPr/>
        </p:nvSpPr>
        <p:spPr>
          <a:xfrm>
            <a:off x="3278950" y="772200"/>
            <a:ext cx="504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232B50"/>
                </a:solidFill>
                <a:highlight>
                  <a:srgbClr val="FFFFFF"/>
                </a:highlight>
              </a:rPr>
              <a:t>Webinaire</a:t>
            </a:r>
            <a:endParaRPr b="1" sz="2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232B50"/>
                </a:solidFill>
                <a:highlight>
                  <a:srgbClr val="FFFFFF"/>
                </a:highlight>
              </a:rPr>
              <a:t>Mardi 28 mai 11h30</a:t>
            </a:r>
            <a:endParaRPr b="1" sz="2600">
              <a:solidFill>
                <a:srgbClr val="232B5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232B50"/>
                </a:solidFill>
                <a:highlight>
                  <a:srgbClr val="FFFFFF"/>
                </a:highlight>
              </a:rPr>
              <a:t>La gestion des contentieux</a:t>
            </a:r>
            <a:endParaRPr b="1" sz="2600">
              <a:solidFill>
                <a:srgbClr val="232B50"/>
              </a:solidFill>
              <a:highlight>
                <a:srgbClr val="FFFFFF"/>
              </a:highlight>
            </a:endParaRPr>
          </a:p>
        </p:txBody>
      </p:sp>
      <p:pic>
        <p:nvPicPr>
          <p:cNvPr id="664" name="Google Shape;66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9200" y="2289500"/>
            <a:ext cx="1088450" cy="10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3"/>
          <p:cNvSpPr txBox="1"/>
          <p:nvPr/>
        </p:nvSpPr>
        <p:spPr>
          <a:xfrm>
            <a:off x="3803475" y="2857313"/>
            <a:ext cx="1894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E64944"/>
                </a:solidFill>
              </a:rPr>
              <a:t>Emmanuel DIJOUX</a:t>
            </a:r>
            <a:endParaRPr sz="1150">
              <a:solidFill>
                <a:srgbClr val="E64944"/>
              </a:solidFill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32B50"/>
                </a:solidFill>
              </a:rPr>
              <a:t>Fiscaliste</a:t>
            </a:r>
            <a:endParaRPr sz="1150">
              <a:solidFill>
                <a:srgbClr val="E64944"/>
              </a:solidFill>
            </a:endParaRPr>
          </a:p>
        </p:txBody>
      </p:sp>
      <p:pic>
        <p:nvPicPr>
          <p:cNvPr id="666" name="Google Shape;66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8075" y="2157588"/>
            <a:ext cx="1513201" cy="158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3"/>
          <p:cNvSpPr txBox="1"/>
          <p:nvPr/>
        </p:nvSpPr>
        <p:spPr>
          <a:xfrm>
            <a:off x="7210675" y="2857313"/>
            <a:ext cx="1894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E64944"/>
                </a:solidFill>
              </a:rPr>
              <a:t>Gwenn QUERO</a:t>
            </a:r>
            <a:endParaRPr sz="1150">
              <a:solidFill>
                <a:srgbClr val="E64944"/>
              </a:solidFill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32B50"/>
                </a:solidFill>
              </a:rPr>
              <a:t>Fiscaliste</a:t>
            </a:r>
            <a:endParaRPr sz="1150">
              <a:solidFill>
                <a:srgbClr val="E64944"/>
              </a:solidFill>
            </a:endParaRPr>
          </a:p>
        </p:txBody>
      </p:sp>
      <p:sp>
        <p:nvSpPr>
          <p:cNvPr id="668" name="Google Shape;668;p43"/>
          <p:cNvSpPr/>
          <p:nvPr/>
        </p:nvSpPr>
        <p:spPr>
          <a:xfrm>
            <a:off x="613575" y="3784350"/>
            <a:ext cx="8274600" cy="776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3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Questionnaire par mail vendredi 3 mai pour identifier les thématiques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69" name="Google Shape;669;p43"/>
          <p:cNvSpPr/>
          <p:nvPr/>
        </p:nvSpPr>
        <p:spPr>
          <a:xfrm>
            <a:off x="657850" y="3826050"/>
            <a:ext cx="670500" cy="693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0" name="Google Shape;67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868" y="3942955"/>
            <a:ext cx="456413" cy="459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4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6" name="Google Shape;67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07526" cy="51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"/>
          <p:cNvSpPr/>
          <p:nvPr/>
        </p:nvSpPr>
        <p:spPr>
          <a:xfrm>
            <a:off x="2143975" y="2884275"/>
            <a:ext cx="809100" cy="83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9"/>
          <p:cNvSpPr txBox="1"/>
          <p:nvPr/>
        </p:nvSpPr>
        <p:spPr>
          <a:xfrm>
            <a:off x="0" y="2204500"/>
            <a:ext cx="9144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Avant de commencer</a:t>
            </a:r>
            <a:endParaRPr sz="23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3" name="Google Shape;483;p29"/>
          <p:cNvSpPr txBox="1"/>
          <p:nvPr/>
        </p:nvSpPr>
        <p:spPr>
          <a:xfrm>
            <a:off x="1530175" y="3938875"/>
            <a:ext cx="203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Enregistré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Le webinaire d’aujourd’hui sera enregistré et partagé par email avec vous.</a:t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4" name="Google Shape;484;p29"/>
          <p:cNvSpPr txBox="1"/>
          <p:nvPr/>
        </p:nvSpPr>
        <p:spPr>
          <a:xfrm>
            <a:off x="5660150" y="3938875"/>
            <a:ext cx="2037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Interactif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Un chat est à disposition pour poser vos questions.</a:t>
            </a:r>
            <a:endParaRPr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85" name="Google Shape;4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250" y="2988650"/>
            <a:ext cx="622550" cy="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9"/>
          <p:cNvSpPr/>
          <p:nvPr/>
        </p:nvSpPr>
        <p:spPr>
          <a:xfrm>
            <a:off x="6274400" y="2884275"/>
            <a:ext cx="809100" cy="831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7" name="Google Shape;4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550" y="3024525"/>
            <a:ext cx="550801" cy="550801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9"/>
          <p:cNvSpPr txBox="1"/>
          <p:nvPr>
            <p:ph idx="1" type="body"/>
          </p:nvPr>
        </p:nvSpPr>
        <p:spPr>
          <a:xfrm>
            <a:off x="6514925" y="0"/>
            <a:ext cx="1626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accent1"/>
                </a:solidFill>
              </a:rPr>
              <a:t>Vos animateurs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489" name="Google Shape;4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4900" y="554650"/>
            <a:ext cx="885750" cy="8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29"/>
          <p:cNvSpPr txBox="1"/>
          <p:nvPr/>
        </p:nvSpPr>
        <p:spPr>
          <a:xfrm>
            <a:off x="7351675" y="1550188"/>
            <a:ext cx="17322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E64944"/>
                </a:solidFill>
              </a:rPr>
              <a:t>Jordan SCHEER</a:t>
            </a:r>
            <a:endParaRPr sz="1150">
              <a:solidFill>
                <a:srgbClr val="E64944"/>
              </a:solidFill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32B50"/>
                </a:solidFill>
              </a:rPr>
              <a:t>Responsable CSM</a:t>
            </a:r>
            <a:endParaRPr sz="900">
              <a:solidFill>
                <a:srgbClr val="232B50"/>
              </a:solidFill>
            </a:endParaRPr>
          </a:p>
        </p:txBody>
      </p:sp>
      <p:pic>
        <p:nvPicPr>
          <p:cNvPr id="491" name="Google Shape;491;p29"/>
          <p:cNvPicPr preferRelativeResize="0"/>
          <p:nvPr/>
        </p:nvPicPr>
        <p:blipFill rotWithShape="1">
          <a:blip r:embed="rId6">
            <a:alphaModFix/>
          </a:blip>
          <a:srcRect b="19185" l="14500" r="15349" t="11700"/>
          <a:stretch/>
        </p:blipFill>
        <p:spPr>
          <a:xfrm>
            <a:off x="5706925" y="579750"/>
            <a:ext cx="899100" cy="885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2" name="Google Shape;492;p29"/>
          <p:cNvSpPr txBox="1"/>
          <p:nvPr/>
        </p:nvSpPr>
        <p:spPr>
          <a:xfrm>
            <a:off x="5244500" y="1562813"/>
            <a:ext cx="18948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50">
                <a:solidFill>
                  <a:srgbClr val="E64944"/>
                </a:solidFill>
              </a:rPr>
              <a:t>Bénédicte CHEZE</a:t>
            </a:r>
            <a:endParaRPr sz="1150">
              <a:solidFill>
                <a:srgbClr val="E64944"/>
              </a:solidFill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32B50"/>
                </a:solidFill>
              </a:rPr>
              <a:t>Responsable produit</a:t>
            </a:r>
            <a:endParaRPr sz="1150">
              <a:solidFill>
                <a:srgbClr val="E6494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0"/>
          <p:cNvSpPr txBox="1"/>
          <p:nvPr>
            <p:ph type="title"/>
          </p:nvPr>
        </p:nvSpPr>
        <p:spPr>
          <a:xfrm>
            <a:off x="2544325" y="2550246"/>
            <a:ext cx="37911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Page d’accueil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Compte Rendu d’audit</a:t>
            </a:r>
            <a:endParaRPr/>
          </a:p>
        </p:txBody>
      </p:sp>
      <p:graphicFrame>
        <p:nvGraphicFramePr>
          <p:cNvPr id="498" name="Google Shape;498;p30"/>
          <p:cNvGraphicFramePr/>
          <p:nvPr/>
        </p:nvGraphicFramePr>
        <p:xfrm>
          <a:off x="6967350" y="39728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{5641FD08-C47A-480F-90B0-428D8E4CC200}</a:tableStyleId>
              </a:tblPr>
              <a:tblGrid>
                <a:gridCol w="1001475"/>
                <a:gridCol w="1001475"/>
              </a:tblGrid>
              <a:tr h="3047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✍️Pour contacter le Support Loré</a:t>
                      </a:r>
                      <a:endParaRPr b="1"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EEEE"/>
                    </a:solidFill>
                  </a:tcPr>
                </a:tc>
                <a:tc hMerge="1"/>
              </a:tr>
              <a:tr h="5486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💬 </a:t>
                      </a:r>
                      <a:r>
                        <a:rPr lang="fr" sz="800" u="sng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Chat via WIM</a:t>
                      </a:r>
                      <a:endParaRPr sz="8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📨 </a:t>
                      </a:r>
                      <a:r>
                        <a:rPr lang="fr" sz="800" u="sng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Envoyer un e-mail</a:t>
                      </a:r>
                      <a:r>
                        <a:rPr lang="fr" sz="8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endParaRPr sz="8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8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🖥️ </a:t>
                      </a:r>
                      <a:r>
                        <a:rPr lang="fr" sz="800" u="sng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Créer un ticket en ligne</a:t>
                      </a:r>
                      <a:endParaRPr sz="8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4944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99" name="Google Shape;499;p30"/>
          <p:cNvSpPr txBox="1"/>
          <p:nvPr/>
        </p:nvSpPr>
        <p:spPr>
          <a:xfrm>
            <a:off x="930000" y="4660500"/>
            <a:ext cx="936900" cy="48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232A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29</a:t>
            </a:r>
            <a:r>
              <a:rPr lang="fr" sz="800">
                <a:solidFill>
                  <a:srgbClr val="232A5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/04/2024</a:t>
            </a:r>
            <a:endParaRPr sz="800">
              <a:solidFill>
                <a:srgbClr val="232A5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05" name="Google Shape;505;p31"/>
          <p:cNvSpPr/>
          <p:nvPr/>
        </p:nvSpPr>
        <p:spPr>
          <a:xfrm>
            <a:off x="282175" y="317050"/>
            <a:ext cx="8274600" cy="776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630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Dans quelle situation vous retrouvez vous le plus</a:t>
            </a:r>
            <a:r>
              <a:rPr lang="fr" sz="18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?</a:t>
            </a:r>
            <a:endParaRPr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06" name="Google Shape;5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75" y="4309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1"/>
          <p:cNvPicPr preferRelativeResize="0"/>
          <p:nvPr/>
        </p:nvPicPr>
        <p:blipFill rotWithShape="1">
          <a:blip r:embed="rId4">
            <a:alphaModFix/>
          </a:blip>
          <a:srcRect b="4961" l="14838" r="17589" t="0"/>
          <a:stretch/>
        </p:blipFill>
        <p:spPr>
          <a:xfrm>
            <a:off x="740425" y="1382550"/>
            <a:ext cx="1726500" cy="1709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08" name="Google Shape;508;p31"/>
          <p:cNvSpPr txBox="1"/>
          <p:nvPr>
            <p:ph idx="1" type="body"/>
          </p:nvPr>
        </p:nvSpPr>
        <p:spPr>
          <a:xfrm>
            <a:off x="388375" y="3244650"/>
            <a:ext cx="23334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PAUL</a:t>
            </a:r>
            <a:endParaRPr b="1"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“Je n’ouvre WIM que pendant la campagne et je souhaite surtout savoir ce qu’il y a à faire”</a:t>
            </a:r>
            <a:endParaRPr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09" name="Google Shape;509;p31"/>
          <p:cNvPicPr preferRelativeResize="0"/>
          <p:nvPr/>
        </p:nvPicPr>
        <p:blipFill rotWithShape="1">
          <a:blip r:embed="rId5">
            <a:alphaModFix/>
          </a:blip>
          <a:srcRect b="0" l="2812" r="2821" t="0"/>
          <a:stretch/>
        </p:blipFill>
        <p:spPr>
          <a:xfrm>
            <a:off x="3708750" y="1382550"/>
            <a:ext cx="1726500" cy="1709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0" name="Google Shape;510;p31"/>
          <p:cNvSpPr txBox="1"/>
          <p:nvPr>
            <p:ph idx="2" type="body"/>
          </p:nvPr>
        </p:nvSpPr>
        <p:spPr>
          <a:xfrm>
            <a:off x="3382663" y="3294250"/>
            <a:ext cx="24624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ISABELLE</a:t>
            </a:r>
            <a:endParaRPr b="1"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“J’ai besoin d’être rassurée sur ce qui a été fait. </a:t>
            </a:r>
            <a:b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Est-ce que j’ai bien fait et tout fait ?”</a:t>
            </a:r>
            <a:endParaRPr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11" name="Google Shape;511;p31"/>
          <p:cNvPicPr preferRelativeResize="0"/>
          <p:nvPr/>
        </p:nvPicPr>
        <p:blipFill rotWithShape="1">
          <a:blip r:embed="rId6">
            <a:alphaModFix/>
          </a:blip>
          <a:srcRect b="0" l="8711" r="8719" t="0"/>
          <a:stretch/>
        </p:blipFill>
        <p:spPr>
          <a:xfrm>
            <a:off x="6772950" y="1382550"/>
            <a:ext cx="1726500" cy="17097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2" name="Google Shape;512;p31"/>
          <p:cNvSpPr txBox="1"/>
          <p:nvPr>
            <p:ph idx="3" type="body"/>
          </p:nvPr>
        </p:nvSpPr>
        <p:spPr>
          <a:xfrm>
            <a:off x="6420900" y="3183875"/>
            <a:ext cx="2462400" cy="13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CAMILLE</a:t>
            </a:r>
            <a:endParaRPr b="1"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“Je veux vérifier que la campagne avance comme il faut et que tout sera </a:t>
            </a: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fini</a:t>
            </a:r>
            <a:r>
              <a:rPr lang="fr" sz="15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à temps”</a:t>
            </a:r>
            <a:endParaRPr sz="15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2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18" name="Google Shape;518;p32"/>
          <p:cNvSpPr txBox="1"/>
          <p:nvPr>
            <p:ph idx="1" type="body"/>
          </p:nvPr>
        </p:nvSpPr>
        <p:spPr>
          <a:xfrm>
            <a:off x="1142525" y="2323650"/>
            <a:ext cx="4362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Questions/Réponses</a:t>
            </a:r>
            <a:endParaRPr/>
          </a:p>
        </p:txBody>
      </p:sp>
      <p:sp>
        <p:nvSpPr>
          <p:cNvPr id="519" name="Google Shape;519;p32"/>
          <p:cNvSpPr txBox="1"/>
          <p:nvPr>
            <p:ph idx="2" type="body"/>
          </p:nvPr>
        </p:nvSpPr>
        <p:spPr>
          <a:xfrm>
            <a:off x="1142525" y="1533538"/>
            <a:ext cx="4362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1"/>
                </a:solidFill>
              </a:rPr>
              <a:t>Présentation des CR d’audit 2023</a:t>
            </a:r>
            <a:endParaRPr/>
          </a:p>
        </p:txBody>
      </p:sp>
      <p:sp>
        <p:nvSpPr>
          <p:cNvPr id="520" name="Google Shape;520;p32"/>
          <p:cNvSpPr txBox="1"/>
          <p:nvPr>
            <p:ph idx="3" type="body"/>
          </p:nvPr>
        </p:nvSpPr>
        <p:spPr>
          <a:xfrm>
            <a:off x="1142525" y="743450"/>
            <a:ext cx="4362900" cy="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accent1"/>
                </a:solidFill>
              </a:rPr>
              <a:t>Présentation nouvelle page d’accueil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/>
          <p:nvPr>
            <p:ph type="title"/>
          </p:nvPr>
        </p:nvSpPr>
        <p:spPr>
          <a:xfrm>
            <a:off x="1839900" y="2571750"/>
            <a:ext cx="5463300" cy="5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fr" sz="1400">
                <a:latin typeface="Arial"/>
                <a:ea typeface="Arial"/>
                <a:cs typeface="Arial"/>
                <a:sym typeface="Arial"/>
              </a:rPr>
              <a:t>Présentation page d’accueil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31" name="Google Shape;531;p34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Objectif de la nouvelle page d’accueil</a:t>
            </a:r>
            <a:endParaRPr/>
          </a:p>
        </p:txBody>
      </p:sp>
      <p:sp>
        <p:nvSpPr>
          <p:cNvPr id="532" name="Google Shape;532;p34"/>
          <p:cNvSpPr/>
          <p:nvPr/>
        </p:nvSpPr>
        <p:spPr>
          <a:xfrm>
            <a:off x="360075" y="860050"/>
            <a:ext cx="2454000" cy="2340600"/>
          </a:xfrm>
          <a:prstGeom prst="flowChartConnector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Guider et accompagner l’utilisateur dans la réalisation des actions à effectuer durant la campagne et hors campagne</a:t>
            </a:r>
            <a:endParaRPr b="1" sz="12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6284025" y="860050"/>
            <a:ext cx="2405100" cy="2340600"/>
          </a:xfrm>
          <a:prstGeom prst="flowChartConnector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Comprendre rapidement et facilement l’état </a:t>
            </a:r>
            <a:r>
              <a:rPr b="1"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d'avancement</a:t>
            </a:r>
            <a:r>
              <a:rPr b="1"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de</a:t>
            </a:r>
            <a:r>
              <a:rPr b="1"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 la campagne</a:t>
            </a:r>
            <a:endParaRPr sz="1200">
              <a:highlight>
                <a:schemeClr val="dk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3322050" y="860075"/>
            <a:ext cx="2432400" cy="23406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Présenter en détail l’attendu de chaque étape de la campagne avec des rappels des délais et des alertes en cas d’anomalie</a:t>
            </a:r>
            <a:endParaRPr b="1" sz="1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535" name="Google Shape;535;p34"/>
          <p:cNvPicPr preferRelativeResize="0"/>
          <p:nvPr/>
        </p:nvPicPr>
        <p:blipFill rotWithShape="1">
          <a:blip r:embed="rId3">
            <a:alphaModFix/>
          </a:blip>
          <a:srcRect b="4961" l="14838" r="17589" t="0"/>
          <a:stretch/>
        </p:blipFill>
        <p:spPr>
          <a:xfrm>
            <a:off x="1874000" y="2753375"/>
            <a:ext cx="1085400" cy="10749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6" name="Google Shape;536;p34"/>
          <p:cNvPicPr preferRelativeResize="0"/>
          <p:nvPr/>
        </p:nvPicPr>
        <p:blipFill rotWithShape="1">
          <a:blip r:embed="rId4">
            <a:alphaModFix/>
          </a:blip>
          <a:srcRect b="0" l="8711" r="8719" t="0"/>
          <a:stretch/>
        </p:blipFill>
        <p:spPr>
          <a:xfrm>
            <a:off x="7921600" y="2753225"/>
            <a:ext cx="1085400" cy="10752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7" name="Google Shape;537;p34"/>
          <p:cNvPicPr preferRelativeResize="0"/>
          <p:nvPr/>
        </p:nvPicPr>
        <p:blipFill rotWithShape="1">
          <a:blip r:embed="rId5">
            <a:alphaModFix/>
          </a:blip>
          <a:srcRect b="0" l="2821" r="2812" t="0"/>
          <a:stretch/>
        </p:blipFill>
        <p:spPr>
          <a:xfrm>
            <a:off x="5007100" y="2753525"/>
            <a:ext cx="1085400" cy="1074600"/>
          </a:xfrm>
          <a:prstGeom prst="ellipse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page qui s’adapte à l’état de votre campagne de Taxe Foncière </a:t>
            </a:r>
            <a:endParaRPr/>
          </a:p>
        </p:txBody>
      </p:sp>
      <p:sp>
        <p:nvSpPr>
          <p:cNvPr id="543" name="Google Shape;543;p35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44" name="Google Shape;5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50" y="1409300"/>
            <a:ext cx="4653774" cy="21146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545" name="Google Shape;545;p35"/>
          <p:cNvGrpSpPr/>
          <p:nvPr/>
        </p:nvGrpSpPr>
        <p:grpSpPr>
          <a:xfrm>
            <a:off x="992250" y="733588"/>
            <a:ext cx="2491895" cy="524549"/>
            <a:chOff x="878875" y="661450"/>
            <a:chExt cx="2491895" cy="524549"/>
          </a:xfrm>
        </p:grpSpPr>
        <p:sp>
          <p:nvSpPr>
            <p:cNvPr id="546" name="Google Shape;546;p35"/>
            <p:cNvSpPr/>
            <p:nvPr/>
          </p:nvSpPr>
          <p:spPr>
            <a:xfrm>
              <a:off x="928770" y="711099"/>
              <a:ext cx="2442000" cy="474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878875" y="661450"/>
              <a:ext cx="2442000" cy="474900"/>
            </a:xfrm>
            <a:prstGeom prst="rect">
              <a:avLst/>
            </a:prstGeom>
            <a:solidFill>
              <a:srgbClr val="DCD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accent4"/>
                  </a:solidFill>
                </a:rPr>
                <a:t>Hors Campagne</a:t>
              </a:r>
              <a:endParaRPr b="1">
                <a:solidFill>
                  <a:schemeClr val="accent4"/>
                </a:solidFill>
              </a:endParaRPr>
            </a:p>
          </p:txBody>
        </p:sp>
      </p:grpSp>
      <p:pic>
        <p:nvPicPr>
          <p:cNvPr id="548" name="Google Shape;54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4100" y="1409300"/>
            <a:ext cx="4004474" cy="21146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549" name="Google Shape;549;p35"/>
          <p:cNvGrpSpPr/>
          <p:nvPr/>
        </p:nvGrpSpPr>
        <p:grpSpPr>
          <a:xfrm>
            <a:off x="5756800" y="735050"/>
            <a:ext cx="2491895" cy="521624"/>
            <a:chOff x="5735525" y="661450"/>
            <a:chExt cx="2491895" cy="521624"/>
          </a:xfrm>
        </p:grpSpPr>
        <p:sp>
          <p:nvSpPr>
            <p:cNvPr id="550" name="Google Shape;550;p35"/>
            <p:cNvSpPr/>
            <p:nvPr/>
          </p:nvSpPr>
          <p:spPr>
            <a:xfrm>
              <a:off x="5785420" y="708174"/>
              <a:ext cx="2442000" cy="474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5735525" y="661450"/>
              <a:ext cx="2442000" cy="474900"/>
            </a:xfrm>
            <a:prstGeom prst="rect">
              <a:avLst/>
            </a:prstGeom>
            <a:solidFill>
              <a:srgbClr val="DCD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>
                  <a:solidFill>
                    <a:schemeClr val="accent4"/>
                  </a:solidFill>
                </a:rPr>
                <a:t>En</a:t>
              </a:r>
              <a:r>
                <a:rPr b="1" lang="fr">
                  <a:solidFill>
                    <a:schemeClr val="accent4"/>
                  </a:solidFill>
                </a:rPr>
                <a:t> </a:t>
              </a:r>
              <a:r>
                <a:rPr b="1" lang="fr">
                  <a:solidFill>
                    <a:schemeClr val="accent4"/>
                  </a:solidFill>
                </a:rPr>
                <a:t>Campagne</a:t>
              </a:r>
              <a:endParaRPr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199650" y="3947850"/>
            <a:ext cx="8706000" cy="510600"/>
            <a:chOff x="199650" y="3947850"/>
            <a:chExt cx="8706000" cy="510600"/>
          </a:xfrm>
        </p:grpSpPr>
        <p:sp>
          <p:nvSpPr>
            <p:cNvPr id="553" name="Google Shape;553;p35"/>
            <p:cNvSpPr/>
            <p:nvPr/>
          </p:nvSpPr>
          <p:spPr>
            <a:xfrm>
              <a:off x="199650" y="3947850"/>
              <a:ext cx="8706000" cy="510600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5400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Vous pouvez </a:t>
              </a:r>
              <a:r>
                <a:rPr b="1"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ouvrir votre nouvelle campagne </a:t>
              </a:r>
              <a:r>
                <a:rPr lang="fr" sz="1200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directement depuis la vue Hors Campagne         </a:t>
              </a:r>
              <a:endParaRPr sz="12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pic>
          <p:nvPicPr>
            <p:cNvPr id="554" name="Google Shape;554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450" y="4018825"/>
              <a:ext cx="368650" cy="36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35"/>
            <p:cNvPicPr preferRelativeResize="0"/>
            <p:nvPr/>
          </p:nvPicPr>
          <p:blipFill rotWithShape="1">
            <a:blip r:embed="rId6">
              <a:alphaModFix/>
            </a:blip>
            <a:srcRect b="1526" l="1225" r="764" t="3053"/>
            <a:stretch/>
          </p:blipFill>
          <p:spPr>
            <a:xfrm>
              <a:off x="6830650" y="4024625"/>
              <a:ext cx="1407025" cy="362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35"/>
          <p:cNvSpPr/>
          <p:nvPr/>
        </p:nvSpPr>
        <p:spPr>
          <a:xfrm>
            <a:off x="1265850" y="2034974"/>
            <a:ext cx="623160" cy="231444"/>
          </a:xfrm>
          <a:prstGeom prst="flowChartTerminator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7" name="Google Shape;557;p35"/>
          <p:cNvCxnSpPr/>
          <p:nvPr/>
        </p:nvCxnSpPr>
        <p:spPr>
          <a:xfrm rot="10800000">
            <a:off x="1985175" y="2208975"/>
            <a:ext cx="4869600" cy="17268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6"/>
          <p:cNvSpPr txBox="1"/>
          <p:nvPr>
            <p:ph idx="12" type="sldNum"/>
          </p:nvPr>
        </p:nvSpPr>
        <p:spPr>
          <a:xfrm>
            <a:off x="8556784" y="4767975"/>
            <a:ext cx="548700" cy="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3" name="Google Shape;563;p36"/>
          <p:cNvSpPr txBox="1"/>
          <p:nvPr>
            <p:ph type="title"/>
          </p:nvPr>
        </p:nvSpPr>
        <p:spPr>
          <a:xfrm>
            <a:off x="282150" y="57550"/>
            <a:ext cx="8549100" cy="64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Focus sur la vue Hors Campagne</a:t>
            </a:r>
            <a:endParaRPr/>
          </a:p>
        </p:txBody>
      </p:sp>
      <p:pic>
        <p:nvPicPr>
          <p:cNvPr id="564" name="Google Shape;5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825" y="857650"/>
            <a:ext cx="5171675" cy="25221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5" name="Google Shape;565;p36"/>
          <p:cNvSpPr txBox="1"/>
          <p:nvPr>
            <p:ph idx="2" type="body"/>
          </p:nvPr>
        </p:nvSpPr>
        <p:spPr>
          <a:xfrm>
            <a:off x="5476475" y="552850"/>
            <a:ext cx="3362700" cy="8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Fonctionnalités</a:t>
            </a:r>
            <a:endParaRPr b="1"/>
          </a:p>
          <a:p>
            <a:pPr indent="-323850" lvl="0" marL="457200" rtl="0" algn="just"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fr"/>
              <a:t>Ouverture nouvelle campagne</a:t>
            </a:r>
            <a:endParaRPr/>
          </a:p>
        </p:txBody>
      </p:sp>
      <p:sp>
        <p:nvSpPr>
          <p:cNvPr id="566" name="Google Shape;566;p36"/>
          <p:cNvSpPr/>
          <p:nvPr/>
        </p:nvSpPr>
        <p:spPr>
          <a:xfrm>
            <a:off x="79825" y="857650"/>
            <a:ext cx="3868200" cy="647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6"/>
          <p:cNvSpPr txBox="1"/>
          <p:nvPr>
            <p:ph idx="2" type="body"/>
          </p:nvPr>
        </p:nvSpPr>
        <p:spPr>
          <a:xfrm>
            <a:off x="5476475" y="1910717"/>
            <a:ext cx="3362700" cy="8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Informations utiles sur des actions qui peuvent être réalisées en dehors de la campagne</a:t>
            </a:r>
            <a:endParaRPr sz="1500"/>
          </a:p>
        </p:txBody>
      </p:sp>
      <p:sp>
        <p:nvSpPr>
          <p:cNvPr id="568" name="Google Shape;568;p36"/>
          <p:cNvSpPr/>
          <p:nvPr/>
        </p:nvSpPr>
        <p:spPr>
          <a:xfrm>
            <a:off x="79825" y="1871850"/>
            <a:ext cx="1923300" cy="953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36"/>
          <p:cNvSpPr/>
          <p:nvPr/>
        </p:nvSpPr>
        <p:spPr>
          <a:xfrm>
            <a:off x="2003125" y="1505350"/>
            <a:ext cx="1944900" cy="953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6"/>
          <p:cNvSpPr txBox="1"/>
          <p:nvPr>
            <p:ph idx="2" type="body"/>
          </p:nvPr>
        </p:nvSpPr>
        <p:spPr>
          <a:xfrm>
            <a:off x="5476475" y="2992583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Téléchargement du Compte Rendu d’Audit de l’année de la campagne</a:t>
            </a:r>
            <a:endParaRPr sz="1500"/>
          </a:p>
        </p:txBody>
      </p:sp>
      <p:sp>
        <p:nvSpPr>
          <p:cNvPr id="571" name="Google Shape;571;p36"/>
          <p:cNvSpPr/>
          <p:nvPr/>
        </p:nvSpPr>
        <p:spPr>
          <a:xfrm>
            <a:off x="79825" y="2824950"/>
            <a:ext cx="1923300" cy="5343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6"/>
          <p:cNvSpPr/>
          <p:nvPr/>
        </p:nvSpPr>
        <p:spPr>
          <a:xfrm>
            <a:off x="3937225" y="856150"/>
            <a:ext cx="1314300" cy="17865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6"/>
          <p:cNvSpPr txBox="1"/>
          <p:nvPr>
            <p:ph idx="2" type="body"/>
          </p:nvPr>
        </p:nvSpPr>
        <p:spPr>
          <a:xfrm>
            <a:off x="5476475" y="3793300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Bandeau des Actualités Loré, Wim et fiscales</a:t>
            </a:r>
            <a:endParaRPr sz="1500"/>
          </a:p>
        </p:txBody>
      </p:sp>
      <p:sp>
        <p:nvSpPr>
          <p:cNvPr id="574" name="Google Shape;574;p36"/>
          <p:cNvSpPr txBox="1"/>
          <p:nvPr>
            <p:ph idx="2" type="body"/>
          </p:nvPr>
        </p:nvSpPr>
        <p:spPr>
          <a:xfrm>
            <a:off x="5476475" y="1296171"/>
            <a:ext cx="33627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r" sz="1500"/>
              <a:t>Visualisation des échéances à venir de la campagne</a:t>
            </a:r>
            <a:endParaRPr sz="1500"/>
          </a:p>
        </p:txBody>
      </p:sp>
      <p:sp>
        <p:nvSpPr>
          <p:cNvPr id="575" name="Google Shape;575;p36"/>
          <p:cNvSpPr/>
          <p:nvPr/>
        </p:nvSpPr>
        <p:spPr>
          <a:xfrm>
            <a:off x="79825" y="1505350"/>
            <a:ext cx="1944900" cy="3666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6"/>
          <p:cNvSpPr/>
          <p:nvPr/>
        </p:nvSpPr>
        <p:spPr>
          <a:xfrm>
            <a:off x="2003125" y="2458450"/>
            <a:ext cx="1944900" cy="4641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oré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B50"/>
      </a:accent1>
      <a:accent2>
        <a:srgbClr val="D7D6EC"/>
      </a:accent2>
      <a:accent3>
        <a:srgbClr val="E64944"/>
      </a:accent3>
      <a:accent4>
        <a:srgbClr val="9A1920"/>
      </a:accent4>
      <a:accent5>
        <a:srgbClr val="E52C3F"/>
      </a:accent5>
      <a:accent6>
        <a:srgbClr val="232A5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